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56" r:id="rId2"/>
    <p:sldId id="320" r:id="rId3"/>
    <p:sldId id="339" r:id="rId4"/>
    <p:sldId id="322" r:id="rId5"/>
    <p:sldId id="324" r:id="rId6"/>
    <p:sldId id="326" r:id="rId7"/>
    <p:sldId id="328" r:id="rId8"/>
    <p:sldId id="266" r:id="rId9"/>
    <p:sldId id="362" r:id="rId10"/>
    <p:sldId id="330" r:id="rId11"/>
    <p:sldId id="385" r:id="rId12"/>
    <p:sldId id="353" r:id="rId13"/>
    <p:sldId id="334" r:id="rId14"/>
    <p:sldId id="401" r:id="rId15"/>
    <p:sldId id="403" r:id="rId16"/>
    <p:sldId id="338" r:id="rId17"/>
    <p:sldId id="341" r:id="rId18"/>
    <p:sldId id="392" r:id="rId19"/>
    <p:sldId id="390" r:id="rId20"/>
    <p:sldId id="365" r:id="rId21"/>
    <p:sldId id="388" r:id="rId22"/>
    <p:sldId id="342" r:id="rId23"/>
    <p:sldId id="363" r:id="rId24"/>
    <p:sldId id="372" r:id="rId25"/>
    <p:sldId id="400" r:id="rId26"/>
    <p:sldId id="259" r:id="rId27"/>
    <p:sldId id="260" r:id="rId28"/>
    <p:sldId id="262" r:id="rId29"/>
    <p:sldId id="404" r:id="rId30"/>
    <p:sldId id="360" r:id="rId31"/>
    <p:sldId id="263" r:id="rId32"/>
    <p:sldId id="267" r:id="rId33"/>
    <p:sldId id="399" r:id="rId34"/>
    <p:sldId id="406" r:id="rId35"/>
    <p:sldId id="413" r:id="rId36"/>
    <p:sldId id="414" r:id="rId37"/>
    <p:sldId id="416" r:id="rId38"/>
    <p:sldId id="417" r:id="rId39"/>
    <p:sldId id="419" r:id="rId40"/>
    <p:sldId id="418" r:id="rId41"/>
    <p:sldId id="420" r:id="rId42"/>
    <p:sldId id="421" r:id="rId43"/>
    <p:sldId id="422" r:id="rId44"/>
    <p:sldId id="424" r:id="rId45"/>
    <p:sldId id="425" r:id="rId46"/>
    <p:sldId id="426" r:id="rId47"/>
    <p:sldId id="427" r:id="rId48"/>
    <p:sldId id="428" r:id="rId49"/>
    <p:sldId id="430" r:id="rId50"/>
    <p:sldId id="431" r:id="rId51"/>
    <p:sldId id="432" r:id="rId52"/>
    <p:sldId id="405" r:id="rId53"/>
    <p:sldId id="435" r:id="rId54"/>
    <p:sldId id="436"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9" d="100"/>
          <a:sy n="69" d="100"/>
        </p:scale>
        <p:origin x="-54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63565E-0E69-4697-8B86-D76215DE029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145467E-E8C9-4583-8697-6E648BFEB484}">
      <dgm:prSet phldrT="[Text]"/>
      <dgm:spPr/>
      <dgm:t>
        <a:bodyPr/>
        <a:lstStyle/>
        <a:p>
          <a:r>
            <a:rPr lang="en-US" dirty="0" smtClean="0"/>
            <a:t>LS +XN</a:t>
          </a:r>
          <a:endParaRPr lang="en-US" dirty="0"/>
        </a:p>
      </dgm:t>
    </dgm:pt>
    <dgm:pt modelId="{05C9BA5D-2E98-4BAA-938B-5EAC740207A1}" type="parTrans" cxnId="{128A790D-27FA-4437-B0F4-ECA9273A8B59}">
      <dgm:prSet/>
      <dgm:spPr/>
      <dgm:t>
        <a:bodyPr/>
        <a:lstStyle/>
        <a:p>
          <a:endParaRPr lang="en-US"/>
        </a:p>
      </dgm:t>
    </dgm:pt>
    <dgm:pt modelId="{7C928F1D-8AD0-4CE5-9150-97AF936F47CE}" type="sibTrans" cxnId="{128A790D-27FA-4437-B0F4-ECA9273A8B59}">
      <dgm:prSet/>
      <dgm:spPr/>
      <dgm:t>
        <a:bodyPr/>
        <a:lstStyle/>
        <a:p>
          <a:endParaRPr lang="en-US"/>
        </a:p>
      </dgm:t>
    </dgm:pt>
    <dgm:pt modelId="{4E0450F4-E7D7-4E82-9650-2FAECFD9E1D5}">
      <dgm:prSet phldrT="[Text]"/>
      <dgm:spPr/>
      <dgm:t>
        <a:bodyPr/>
        <a:lstStyle/>
        <a:p>
          <a:r>
            <a:rPr lang="en-US" dirty="0" smtClean="0"/>
            <a:t>Coombs test</a:t>
          </a:r>
          <a:endParaRPr lang="en-US" dirty="0"/>
        </a:p>
      </dgm:t>
    </dgm:pt>
    <dgm:pt modelId="{4EECB9EC-D77E-4DA7-8F1E-77C3E3E5C057}" type="parTrans" cxnId="{EAC89767-82BD-4635-9D2C-A60753AF3042}">
      <dgm:prSet/>
      <dgm:spPr/>
      <dgm:t>
        <a:bodyPr/>
        <a:lstStyle/>
        <a:p>
          <a:endParaRPr lang="en-US"/>
        </a:p>
      </dgm:t>
    </dgm:pt>
    <dgm:pt modelId="{53E9462B-631C-4B31-A571-B5E0C574685E}" type="sibTrans" cxnId="{EAC89767-82BD-4635-9D2C-A60753AF3042}">
      <dgm:prSet/>
      <dgm:spPr/>
      <dgm:t>
        <a:bodyPr/>
        <a:lstStyle/>
        <a:p>
          <a:endParaRPr lang="en-US"/>
        </a:p>
      </dgm:t>
    </dgm:pt>
    <dgm:pt modelId="{FD608AF8-466F-4709-AECD-CDE4A86A464E}">
      <dgm:prSet/>
      <dgm:spPr/>
      <dgm:t>
        <a:bodyPr/>
        <a:lstStyle/>
        <a:p>
          <a:r>
            <a:rPr lang="en-US" dirty="0" smtClean="0"/>
            <a:t>Coombs dương</a:t>
          </a:r>
          <a:endParaRPr lang="en-US" dirty="0"/>
        </a:p>
      </dgm:t>
    </dgm:pt>
    <dgm:pt modelId="{C1E8CDE5-A86F-427A-ABBF-271BF613DA05}" type="parTrans" cxnId="{E3405003-C186-43CB-A844-A60D8EC9DF56}">
      <dgm:prSet/>
      <dgm:spPr/>
      <dgm:t>
        <a:bodyPr/>
        <a:lstStyle/>
        <a:p>
          <a:endParaRPr lang="en-US"/>
        </a:p>
      </dgm:t>
    </dgm:pt>
    <dgm:pt modelId="{28AF3DC9-75FB-4651-933C-BA1ED102A036}" type="sibTrans" cxnId="{E3405003-C186-43CB-A844-A60D8EC9DF56}">
      <dgm:prSet/>
      <dgm:spPr/>
      <dgm:t>
        <a:bodyPr/>
        <a:lstStyle/>
        <a:p>
          <a:endParaRPr lang="en-US"/>
        </a:p>
      </dgm:t>
    </dgm:pt>
    <dgm:pt modelId="{60255133-2412-4925-A5FC-DFEB74617FC7}" type="asst">
      <dgm:prSet/>
      <dgm:spPr/>
      <dgm:t>
        <a:bodyPr/>
        <a:lstStyle/>
        <a:p>
          <a:r>
            <a:rPr lang="en-US" dirty="0" smtClean="0"/>
            <a:t>TMHT </a:t>
          </a:r>
          <a:r>
            <a:rPr lang="en-US" dirty="0" err="1" smtClean="0"/>
            <a:t>tự</a:t>
          </a:r>
          <a:r>
            <a:rPr lang="en-US" dirty="0" smtClean="0"/>
            <a:t> </a:t>
          </a:r>
          <a:r>
            <a:rPr lang="en-US" dirty="0" err="1" smtClean="0"/>
            <a:t>miễn</a:t>
          </a:r>
          <a:endParaRPr lang="en-US" dirty="0"/>
        </a:p>
      </dgm:t>
    </dgm:pt>
    <dgm:pt modelId="{3F473647-931F-4E2D-8CF0-FD7EF5FFFC5F}" type="parTrans" cxnId="{14AB1423-1387-4A08-87D8-B3C78ED240A1}">
      <dgm:prSet/>
      <dgm:spPr/>
      <dgm:t>
        <a:bodyPr/>
        <a:lstStyle/>
        <a:p>
          <a:endParaRPr lang="en-US"/>
        </a:p>
      </dgm:t>
    </dgm:pt>
    <dgm:pt modelId="{9E1046F9-6DFE-4E56-91CB-28EEA9D5982F}" type="sibTrans" cxnId="{14AB1423-1387-4A08-87D8-B3C78ED240A1}">
      <dgm:prSet/>
      <dgm:spPr/>
      <dgm:t>
        <a:bodyPr/>
        <a:lstStyle/>
        <a:p>
          <a:endParaRPr lang="en-US"/>
        </a:p>
      </dgm:t>
    </dgm:pt>
    <dgm:pt modelId="{B4353FF3-AEF9-4DDB-8820-AAA41B62AA1D}">
      <dgm:prSet/>
      <dgm:spPr/>
      <dgm:t>
        <a:bodyPr/>
        <a:lstStyle/>
        <a:p>
          <a:r>
            <a:rPr lang="en-US" dirty="0" smtClean="0">
              <a:latin typeface="Times New Roman" pitchFamily="18" charset="0"/>
              <a:cs typeface="Times New Roman" pitchFamily="18" charset="0"/>
            </a:rPr>
            <a:t>Coombs </a:t>
          </a:r>
          <a:r>
            <a:rPr lang="en-US" dirty="0" err="1" smtClean="0">
              <a:latin typeface="Times New Roman" pitchFamily="18" charset="0"/>
              <a:cs typeface="Times New Roman" pitchFamily="18" charset="0"/>
            </a:rPr>
            <a:t>âm</a:t>
          </a:r>
          <a:endParaRPr lang="en-US" dirty="0">
            <a:latin typeface="Times New Roman" pitchFamily="18" charset="0"/>
            <a:cs typeface="Times New Roman" pitchFamily="18" charset="0"/>
          </a:endParaRPr>
        </a:p>
      </dgm:t>
    </dgm:pt>
    <dgm:pt modelId="{FCA7334A-BFF0-4BEE-B23F-E0C6599AFDFF}" type="parTrans" cxnId="{5E165DCF-9A5C-44A1-A480-D0BDE22EC13B}">
      <dgm:prSet/>
      <dgm:spPr/>
      <dgm:t>
        <a:bodyPr/>
        <a:lstStyle/>
        <a:p>
          <a:endParaRPr lang="en-US"/>
        </a:p>
      </dgm:t>
    </dgm:pt>
    <dgm:pt modelId="{88A2AD90-DDD8-4395-9B95-D6DBD15B9323}" type="sibTrans" cxnId="{5E165DCF-9A5C-44A1-A480-D0BDE22EC13B}">
      <dgm:prSet/>
      <dgm:spPr/>
      <dgm:t>
        <a:bodyPr/>
        <a:lstStyle/>
        <a:p>
          <a:endParaRPr lang="en-US"/>
        </a:p>
      </dgm:t>
    </dgm:pt>
    <dgm:pt modelId="{D19D5ABE-C6E5-45D2-B405-187C23D01119}">
      <dgm:prSet/>
      <dgm:spPr/>
      <dgm:t>
        <a:bodyPr/>
        <a:lstStyle/>
        <a:p>
          <a:r>
            <a:rPr lang="en-US" dirty="0" smtClean="0">
              <a:latin typeface="Times New Roman" pitchFamily="18" charset="0"/>
              <a:cs typeface="Times New Roman" pitchFamily="18" charset="0"/>
            </a:rPr>
            <a:t>NN </a:t>
          </a:r>
          <a:r>
            <a:rPr lang="en-US" dirty="0" err="1" smtClean="0">
              <a:latin typeface="Times New Roman" pitchFamily="18" charset="0"/>
              <a:cs typeface="Times New Roman" pitchFamily="18" charset="0"/>
            </a:rPr>
            <a:t>ngoài</a:t>
          </a:r>
          <a:r>
            <a:rPr lang="en-US" dirty="0" smtClean="0">
              <a:latin typeface="Times New Roman" pitchFamily="18" charset="0"/>
              <a:cs typeface="Times New Roman" pitchFamily="18" charset="0"/>
            </a:rPr>
            <a:t> HC</a:t>
          </a:r>
          <a:endParaRPr lang="en-US" dirty="0">
            <a:latin typeface="Times New Roman" pitchFamily="18" charset="0"/>
            <a:cs typeface="Times New Roman" pitchFamily="18" charset="0"/>
          </a:endParaRPr>
        </a:p>
      </dgm:t>
    </dgm:pt>
    <dgm:pt modelId="{225B72E1-8EEB-4CDB-B6C0-465F2C5594D9}" type="parTrans" cxnId="{6969CB8F-44F7-481C-8AAD-580F6F6D78DC}">
      <dgm:prSet/>
      <dgm:spPr/>
      <dgm:t>
        <a:bodyPr/>
        <a:lstStyle/>
        <a:p>
          <a:endParaRPr lang="en-US"/>
        </a:p>
      </dgm:t>
    </dgm:pt>
    <dgm:pt modelId="{4EDD08F1-6BE2-42F4-B15B-597ED4140616}" type="sibTrans" cxnId="{6969CB8F-44F7-481C-8AAD-580F6F6D78DC}">
      <dgm:prSet/>
      <dgm:spPr/>
      <dgm:t>
        <a:bodyPr/>
        <a:lstStyle/>
        <a:p>
          <a:endParaRPr lang="en-US"/>
        </a:p>
      </dgm:t>
    </dgm:pt>
    <dgm:pt modelId="{F5408251-347D-4C71-858D-EB00AB4E13B3}">
      <dgm:prSet/>
      <dgm:spPr/>
      <dgm:t>
        <a:bodyPr/>
        <a:lstStyle/>
        <a:p>
          <a:r>
            <a:rPr lang="en-US" dirty="0" smtClean="0"/>
            <a:t>NN </a:t>
          </a:r>
          <a:r>
            <a:rPr lang="en-US" dirty="0" err="1" smtClean="0"/>
            <a:t>tại</a:t>
          </a:r>
          <a:r>
            <a:rPr lang="en-US" dirty="0" smtClean="0"/>
            <a:t> HC</a:t>
          </a:r>
          <a:endParaRPr lang="en-US" dirty="0"/>
        </a:p>
      </dgm:t>
    </dgm:pt>
    <dgm:pt modelId="{A9F1C0C4-8556-473D-84A8-2AD39EAA04CA}" type="parTrans" cxnId="{59E21EAA-D07B-407F-9C18-966EF677396D}">
      <dgm:prSet/>
      <dgm:spPr/>
      <dgm:t>
        <a:bodyPr/>
        <a:lstStyle/>
        <a:p>
          <a:endParaRPr lang="en-US"/>
        </a:p>
      </dgm:t>
    </dgm:pt>
    <dgm:pt modelId="{E918737B-1F07-46E1-9249-825F5901806C}" type="sibTrans" cxnId="{59E21EAA-D07B-407F-9C18-966EF677396D}">
      <dgm:prSet/>
      <dgm:spPr/>
      <dgm:t>
        <a:bodyPr/>
        <a:lstStyle/>
        <a:p>
          <a:endParaRPr lang="en-US"/>
        </a:p>
      </dgm:t>
    </dgm:pt>
    <dgm:pt modelId="{04DD5CA1-5D08-423B-9252-85F40C0181C0}" type="asst">
      <dgm:prSet/>
      <dgm:spPr/>
      <dgm:t>
        <a:bodyPr/>
        <a:lstStyle/>
        <a:p>
          <a:r>
            <a:rPr lang="en-US" dirty="0" err="1" smtClean="0">
              <a:latin typeface="Times New Roman" pitchFamily="18" charset="0"/>
              <a:cs typeface="Times New Roman" pitchFamily="18" charset="0"/>
            </a:rPr>
            <a:t>Độc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Nhiễm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trùng</a:t>
          </a:r>
          <a:r>
            <a:rPr lang="en-US" dirty="0" smtClean="0">
              <a:latin typeface="Times New Roman" pitchFamily="18" charset="0"/>
              <a:cs typeface="Times New Roman" pitchFamily="18" charset="0"/>
            </a:rPr>
            <a:t>, DIC</a:t>
          </a:r>
          <a:endParaRPr lang="en-US" dirty="0">
            <a:latin typeface="Times New Roman" pitchFamily="18" charset="0"/>
            <a:cs typeface="Times New Roman" pitchFamily="18" charset="0"/>
          </a:endParaRPr>
        </a:p>
      </dgm:t>
    </dgm:pt>
    <dgm:pt modelId="{54EE07F5-A0FD-467A-AF4A-C167B3FA513F}" type="parTrans" cxnId="{C957BCAF-4A4B-499B-AB34-41FE6C30CF82}">
      <dgm:prSet/>
      <dgm:spPr/>
      <dgm:t>
        <a:bodyPr/>
        <a:lstStyle/>
        <a:p>
          <a:endParaRPr lang="en-US"/>
        </a:p>
      </dgm:t>
    </dgm:pt>
    <dgm:pt modelId="{584457FE-23C6-4E8E-BC3B-7D189486C519}" type="sibTrans" cxnId="{C957BCAF-4A4B-499B-AB34-41FE6C30CF82}">
      <dgm:prSet/>
      <dgm:spPr/>
      <dgm:t>
        <a:bodyPr/>
        <a:lstStyle/>
        <a:p>
          <a:endParaRPr lang="en-US"/>
        </a:p>
      </dgm:t>
    </dgm:pt>
    <dgm:pt modelId="{DFD81078-D841-44C4-9F49-F33BACA76488}" type="asst">
      <dgm:prSet/>
      <dgm:spPr/>
      <dgm:t>
        <a:bodyPr/>
        <a:lstStyle/>
        <a:p>
          <a:r>
            <a:rPr lang="en-US" dirty="0" err="1" smtClean="0">
              <a:latin typeface="Times New Roman" pitchFamily="18" charset="0"/>
              <a:cs typeface="Times New Roman" pitchFamily="18" charset="0"/>
            </a:rPr>
            <a:t>Phết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máu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ngoại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biên</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dgm:t>
    </dgm:pt>
    <dgm:pt modelId="{B6A17171-291D-4059-9829-1B1A6473B9E9}" type="parTrans" cxnId="{9DE6A3EC-8E78-45BE-9BF4-E532A355A161}">
      <dgm:prSet/>
      <dgm:spPr/>
      <dgm:t>
        <a:bodyPr/>
        <a:lstStyle/>
        <a:p>
          <a:endParaRPr lang="en-US"/>
        </a:p>
      </dgm:t>
    </dgm:pt>
    <dgm:pt modelId="{CFCB5BD1-D3BD-4A93-BA35-AF61A914EA6B}" type="sibTrans" cxnId="{9DE6A3EC-8E78-45BE-9BF4-E532A355A161}">
      <dgm:prSet/>
      <dgm:spPr/>
      <dgm:t>
        <a:bodyPr/>
        <a:lstStyle/>
        <a:p>
          <a:endParaRPr lang="en-US"/>
        </a:p>
      </dgm:t>
    </dgm:pt>
    <dgm:pt modelId="{C646711B-5CAB-4609-A821-26CF7A1B6E1C}">
      <dgm:prSet/>
      <dgm:spPr/>
      <dgm:t>
        <a:bodyPr/>
        <a:lstStyle/>
        <a:p>
          <a:r>
            <a:rPr lang="en-US" dirty="0" smtClean="0"/>
            <a:t>MCV,MCH </a:t>
          </a:r>
          <a:r>
            <a:rPr lang="en-US" dirty="0" smtClean="0">
              <a:latin typeface="Times New Roman"/>
              <a:cs typeface="Times New Roman"/>
            </a:rPr>
            <a:t>↓</a:t>
          </a:r>
        </a:p>
        <a:p>
          <a:r>
            <a:rPr lang="en-US" dirty="0" err="1" smtClean="0"/>
            <a:t>Điện</a:t>
          </a:r>
          <a:r>
            <a:rPr lang="en-US" dirty="0" smtClean="0"/>
            <a:t> </a:t>
          </a:r>
          <a:r>
            <a:rPr lang="en-US" dirty="0" err="1" smtClean="0"/>
            <a:t>di</a:t>
          </a:r>
          <a:r>
            <a:rPr lang="en-US" dirty="0" smtClean="0"/>
            <a:t> </a:t>
          </a:r>
          <a:r>
            <a:rPr lang="en-US" dirty="0" err="1" smtClean="0"/>
            <a:t>Hb</a:t>
          </a:r>
          <a:r>
            <a:rPr lang="en-US" dirty="0" smtClean="0"/>
            <a:t> </a:t>
          </a:r>
          <a:r>
            <a:rPr lang="en-US" dirty="0" smtClean="0">
              <a:latin typeface="Times New Roman"/>
              <a:cs typeface="Times New Roman"/>
            </a:rPr>
            <a:t>≠</a:t>
          </a:r>
          <a:endParaRPr lang="en-US" dirty="0"/>
        </a:p>
      </dgm:t>
    </dgm:pt>
    <dgm:pt modelId="{2DF321E8-0EB9-4B3C-A5AD-01FD8B02934A}" type="parTrans" cxnId="{2768783E-71D2-4CB1-AEBA-218E85707C6F}">
      <dgm:prSet/>
      <dgm:spPr/>
      <dgm:t>
        <a:bodyPr/>
        <a:lstStyle/>
        <a:p>
          <a:endParaRPr lang="en-US"/>
        </a:p>
      </dgm:t>
    </dgm:pt>
    <dgm:pt modelId="{C2419990-194C-4DA8-B662-70DA62C34C38}" type="sibTrans" cxnId="{2768783E-71D2-4CB1-AEBA-218E85707C6F}">
      <dgm:prSet/>
      <dgm:spPr/>
      <dgm:t>
        <a:bodyPr/>
        <a:lstStyle/>
        <a:p>
          <a:endParaRPr lang="en-US"/>
        </a:p>
      </dgm:t>
    </dgm:pt>
    <dgm:pt modelId="{A4F93E51-57C8-401B-851D-5584AD6FD5EB}" type="asst">
      <dgm:prSet/>
      <dgm:spPr/>
      <dgm:t>
        <a:bodyPr/>
        <a:lstStyle/>
        <a:p>
          <a:r>
            <a:rPr lang="en-US" dirty="0" smtClean="0"/>
            <a:t>MCV,MCH</a:t>
          </a:r>
          <a:r>
            <a:rPr lang="en-US" dirty="0" smtClean="0">
              <a:latin typeface="Times New Roman"/>
              <a:cs typeface="Times New Roman"/>
            </a:rPr>
            <a:t>┴</a:t>
          </a:r>
        </a:p>
        <a:p>
          <a:r>
            <a:rPr lang="en-US" dirty="0" err="1" smtClean="0">
              <a:latin typeface="Times New Roman"/>
              <a:cs typeface="Times New Roman"/>
            </a:rPr>
            <a:t>Sức</a:t>
          </a:r>
          <a:r>
            <a:rPr lang="en-US" dirty="0" smtClean="0">
              <a:latin typeface="Times New Roman"/>
              <a:cs typeface="Times New Roman"/>
            </a:rPr>
            <a:t> </a:t>
          </a:r>
          <a:r>
            <a:rPr lang="en-US" dirty="0" err="1" smtClean="0">
              <a:latin typeface="Times New Roman"/>
              <a:cs typeface="Times New Roman"/>
            </a:rPr>
            <a:t>bền</a:t>
          </a:r>
          <a:r>
            <a:rPr lang="en-US" dirty="0" smtClean="0">
              <a:latin typeface="Times New Roman"/>
              <a:cs typeface="Times New Roman"/>
            </a:rPr>
            <a:t> HC ↓</a:t>
          </a:r>
          <a:endParaRPr lang="en-US" dirty="0"/>
        </a:p>
      </dgm:t>
    </dgm:pt>
    <dgm:pt modelId="{030DFA14-B9DC-4187-AECF-C01B433BCC84}" type="parTrans" cxnId="{98A59BC5-2042-4555-B099-497B0F8F95B9}">
      <dgm:prSet/>
      <dgm:spPr/>
      <dgm:t>
        <a:bodyPr/>
        <a:lstStyle/>
        <a:p>
          <a:endParaRPr lang="en-US"/>
        </a:p>
      </dgm:t>
    </dgm:pt>
    <dgm:pt modelId="{B04A0A28-D289-4712-87D4-81E6AB074D01}" type="sibTrans" cxnId="{98A59BC5-2042-4555-B099-497B0F8F95B9}">
      <dgm:prSet/>
      <dgm:spPr/>
      <dgm:t>
        <a:bodyPr/>
        <a:lstStyle/>
        <a:p>
          <a:endParaRPr lang="en-US"/>
        </a:p>
      </dgm:t>
    </dgm:pt>
    <dgm:pt modelId="{D064F122-C767-4597-936C-57742A4BE690}" type="asst">
      <dgm:prSet/>
      <dgm:spPr/>
      <dgm:t>
        <a:bodyPr/>
        <a:lstStyle/>
        <a:p>
          <a:r>
            <a:rPr lang="en-US" dirty="0" smtClean="0"/>
            <a:t>MCV, MCH </a:t>
          </a:r>
          <a:r>
            <a:rPr lang="en-US" dirty="0" smtClean="0">
              <a:latin typeface="Times New Roman"/>
              <a:cs typeface="Times New Roman"/>
            </a:rPr>
            <a:t>↑,</a:t>
          </a:r>
          <a:r>
            <a:rPr lang="en-US" dirty="0" err="1" smtClean="0">
              <a:latin typeface="Times New Roman"/>
              <a:cs typeface="Times New Roman"/>
            </a:rPr>
            <a:t>đo</a:t>
          </a:r>
          <a:r>
            <a:rPr lang="en-US" dirty="0" smtClean="0">
              <a:latin typeface="Times New Roman"/>
              <a:cs typeface="Times New Roman"/>
            </a:rPr>
            <a:t> men G6PD</a:t>
          </a:r>
          <a:endParaRPr lang="en-US" dirty="0"/>
        </a:p>
      </dgm:t>
    </dgm:pt>
    <dgm:pt modelId="{F9CB355C-2D48-415A-864C-21BDB3F8DFB6}" type="parTrans" cxnId="{578AC373-6680-47FC-83EC-51322B5D606A}">
      <dgm:prSet/>
      <dgm:spPr/>
      <dgm:t>
        <a:bodyPr/>
        <a:lstStyle/>
        <a:p>
          <a:endParaRPr lang="en-US"/>
        </a:p>
      </dgm:t>
    </dgm:pt>
    <dgm:pt modelId="{E2994FE2-12EF-4E9B-AA00-35EFA0465FA2}" type="sibTrans" cxnId="{578AC373-6680-47FC-83EC-51322B5D606A}">
      <dgm:prSet/>
      <dgm:spPr/>
      <dgm:t>
        <a:bodyPr/>
        <a:lstStyle/>
        <a:p>
          <a:endParaRPr lang="en-US"/>
        </a:p>
      </dgm:t>
    </dgm:pt>
    <dgm:pt modelId="{861C16CD-5036-4F2C-B7EA-E2BFE4F87F4C}" type="asst">
      <dgm:prSet/>
      <dgm:spPr/>
      <dgm:t>
        <a:bodyPr/>
        <a:lstStyle/>
        <a:p>
          <a:r>
            <a:rPr lang="en-US" dirty="0" err="1" smtClean="0"/>
            <a:t>Bệnh</a:t>
          </a:r>
          <a:r>
            <a:rPr lang="en-US" dirty="0" smtClean="0"/>
            <a:t> </a:t>
          </a:r>
          <a:r>
            <a:rPr lang="en-US" dirty="0" err="1" smtClean="0"/>
            <a:t>Hồng</a:t>
          </a:r>
          <a:r>
            <a:rPr lang="en-US" dirty="0" smtClean="0"/>
            <a:t> </a:t>
          </a:r>
          <a:r>
            <a:rPr lang="en-US" dirty="0" err="1" smtClean="0"/>
            <a:t>cầu</a:t>
          </a:r>
          <a:r>
            <a:rPr lang="en-US" dirty="0" smtClean="0"/>
            <a:t> </a:t>
          </a:r>
          <a:r>
            <a:rPr lang="en-US" dirty="0" err="1" smtClean="0"/>
            <a:t>hình</a:t>
          </a:r>
          <a:r>
            <a:rPr lang="en-US" dirty="0" smtClean="0"/>
            <a:t> </a:t>
          </a:r>
          <a:r>
            <a:rPr lang="en-US" dirty="0" err="1" smtClean="0"/>
            <a:t>cầu</a:t>
          </a:r>
          <a:endParaRPr lang="en-US" dirty="0"/>
        </a:p>
      </dgm:t>
    </dgm:pt>
    <dgm:pt modelId="{8DCF839E-5138-4EAA-A203-48ED4289C057}" type="parTrans" cxnId="{7FE1FD4D-14B3-4CD7-88AD-95B918CB0AEC}">
      <dgm:prSet/>
      <dgm:spPr/>
      <dgm:t>
        <a:bodyPr/>
        <a:lstStyle/>
        <a:p>
          <a:endParaRPr lang="en-US"/>
        </a:p>
      </dgm:t>
    </dgm:pt>
    <dgm:pt modelId="{086798CA-8041-49FA-A9A4-42A41EA2E93D}" type="sibTrans" cxnId="{7FE1FD4D-14B3-4CD7-88AD-95B918CB0AEC}">
      <dgm:prSet/>
      <dgm:spPr/>
      <dgm:t>
        <a:bodyPr/>
        <a:lstStyle/>
        <a:p>
          <a:endParaRPr lang="en-US"/>
        </a:p>
      </dgm:t>
    </dgm:pt>
    <dgm:pt modelId="{BF059144-C6B5-4AAD-84A2-7010B0991078}" type="asst">
      <dgm:prSet/>
      <dgm:spPr/>
      <dgm:t>
        <a:bodyPr/>
        <a:lstStyle/>
        <a:p>
          <a:r>
            <a:rPr lang="en-US" dirty="0" err="1" smtClean="0"/>
            <a:t>Bệnh</a:t>
          </a:r>
          <a:r>
            <a:rPr lang="en-US" dirty="0" smtClean="0"/>
            <a:t> </a:t>
          </a:r>
          <a:r>
            <a:rPr lang="en-US" dirty="0" err="1" smtClean="0"/>
            <a:t>thiếu</a:t>
          </a:r>
          <a:r>
            <a:rPr lang="en-US" dirty="0" smtClean="0"/>
            <a:t> men G6PD</a:t>
          </a:r>
          <a:endParaRPr lang="en-US" dirty="0"/>
        </a:p>
      </dgm:t>
    </dgm:pt>
    <dgm:pt modelId="{74C46DD8-8E84-4B74-A777-4867EF7BBC92}" type="parTrans" cxnId="{89A8F108-7ADA-439A-BFDE-3469FA062DBE}">
      <dgm:prSet/>
      <dgm:spPr/>
      <dgm:t>
        <a:bodyPr/>
        <a:lstStyle/>
        <a:p>
          <a:endParaRPr lang="en-US"/>
        </a:p>
      </dgm:t>
    </dgm:pt>
    <dgm:pt modelId="{9F0DD72B-E509-413A-B365-06B74F4E1867}" type="sibTrans" cxnId="{89A8F108-7ADA-439A-BFDE-3469FA062DBE}">
      <dgm:prSet/>
      <dgm:spPr/>
      <dgm:t>
        <a:bodyPr/>
        <a:lstStyle/>
        <a:p>
          <a:endParaRPr lang="en-US"/>
        </a:p>
      </dgm:t>
    </dgm:pt>
    <dgm:pt modelId="{088D47F3-A721-4FA5-8250-7653B4945DF5}" type="asst">
      <dgm:prSet/>
      <dgm:spPr/>
      <dgm:t>
        <a:bodyPr/>
        <a:lstStyle/>
        <a:p>
          <a:r>
            <a:rPr lang="en-US" dirty="0" err="1" smtClean="0"/>
            <a:t>Thalassemia</a:t>
          </a:r>
          <a:endParaRPr lang="en-US" dirty="0"/>
        </a:p>
      </dgm:t>
    </dgm:pt>
    <dgm:pt modelId="{BCB5A411-F803-4BD7-BE59-F4A04E6EA3F1}" type="parTrans" cxnId="{0154AAE4-74FE-40B1-8172-01297E91E099}">
      <dgm:prSet/>
      <dgm:spPr/>
      <dgm:t>
        <a:bodyPr/>
        <a:lstStyle/>
        <a:p>
          <a:endParaRPr lang="en-US"/>
        </a:p>
      </dgm:t>
    </dgm:pt>
    <dgm:pt modelId="{51513BA7-662E-45AD-8B8C-A2A27C18B406}" type="sibTrans" cxnId="{0154AAE4-74FE-40B1-8172-01297E91E099}">
      <dgm:prSet/>
      <dgm:spPr/>
      <dgm:t>
        <a:bodyPr/>
        <a:lstStyle/>
        <a:p>
          <a:endParaRPr lang="en-US"/>
        </a:p>
      </dgm:t>
    </dgm:pt>
    <dgm:pt modelId="{49FA918F-DD69-4ED1-8B9B-F694ABFC79F7}" type="pres">
      <dgm:prSet presAssocID="{6963565E-0E69-4697-8B86-D76215DE0292}" presName="hierChild1" presStyleCnt="0">
        <dgm:presLayoutVars>
          <dgm:orgChart val="1"/>
          <dgm:chPref val="1"/>
          <dgm:dir/>
          <dgm:animOne val="branch"/>
          <dgm:animLvl val="lvl"/>
          <dgm:resizeHandles/>
        </dgm:presLayoutVars>
      </dgm:prSet>
      <dgm:spPr/>
      <dgm:t>
        <a:bodyPr/>
        <a:lstStyle/>
        <a:p>
          <a:endParaRPr lang="en-US"/>
        </a:p>
      </dgm:t>
    </dgm:pt>
    <dgm:pt modelId="{E2EB94BF-938F-4A08-9AE4-19B9BAC26D6C}" type="pres">
      <dgm:prSet presAssocID="{5145467E-E8C9-4583-8697-6E648BFEB484}" presName="hierRoot1" presStyleCnt="0">
        <dgm:presLayoutVars>
          <dgm:hierBranch val="init"/>
        </dgm:presLayoutVars>
      </dgm:prSet>
      <dgm:spPr/>
    </dgm:pt>
    <dgm:pt modelId="{FA926835-7F86-4A5F-8CD2-4AC895A11AA0}" type="pres">
      <dgm:prSet presAssocID="{5145467E-E8C9-4583-8697-6E648BFEB484}" presName="rootComposite1" presStyleCnt="0"/>
      <dgm:spPr/>
    </dgm:pt>
    <dgm:pt modelId="{15778E14-47E7-47DE-BF64-045A37F0601F}" type="pres">
      <dgm:prSet presAssocID="{5145467E-E8C9-4583-8697-6E648BFEB484}" presName="rootText1" presStyleLbl="node0" presStyleIdx="0" presStyleCnt="1">
        <dgm:presLayoutVars>
          <dgm:chPref val="3"/>
        </dgm:presLayoutVars>
      </dgm:prSet>
      <dgm:spPr/>
      <dgm:t>
        <a:bodyPr/>
        <a:lstStyle/>
        <a:p>
          <a:endParaRPr lang="en-US"/>
        </a:p>
      </dgm:t>
    </dgm:pt>
    <dgm:pt modelId="{BA96FB72-6028-45E6-98E9-60EA93E3D09F}" type="pres">
      <dgm:prSet presAssocID="{5145467E-E8C9-4583-8697-6E648BFEB484}" presName="rootConnector1" presStyleLbl="node1" presStyleIdx="0" presStyleCnt="0"/>
      <dgm:spPr/>
      <dgm:t>
        <a:bodyPr/>
        <a:lstStyle/>
        <a:p>
          <a:endParaRPr lang="en-US"/>
        </a:p>
      </dgm:t>
    </dgm:pt>
    <dgm:pt modelId="{94EBC7BE-E56C-48FE-96B0-C01730F4E9B2}" type="pres">
      <dgm:prSet presAssocID="{5145467E-E8C9-4583-8697-6E648BFEB484}" presName="hierChild2" presStyleCnt="0"/>
      <dgm:spPr/>
    </dgm:pt>
    <dgm:pt modelId="{EB52110B-868F-4968-8592-A41B3AE25F4B}" type="pres">
      <dgm:prSet presAssocID="{4EECB9EC-D77E-4DA7-8F1E-77C3E3E5C057}" presName="Name37" presStyleLbl="parChTrans1D2" presStyleIdx="0" presStyleCnt="1"/>
      <dgm:spPr/>
      <dgm:t>
        <a:bodyPr/>
        <a:lstStyle/>
        <a:p>
          <a:endParaRPr lang="en-US"/>
        </a:p>
      </dgm:t>
    </dgm:pt>
    <dgm:pt modelId="{7B3BCA42-F7EE-47D9-A2FE-9590E5BC5C5B}" type="pres">
      <dgm:prSet presAssocID="{4E0450F4-E7D7-4E82-9650-2FAECFD9E1D5}" presName="hierRoot2" presStyleCnt="0">
        <dgm:presLayoutVars>
          <dgm:hierBranch val="init"/>
        </dgm:presLayoutVars>
      </dgm:prSet>
      <dgm:spPr/>
    </dgm:pt>
    <dgm:pt modelId="{E681CEF6-03D9-4AC3-A6E5-95F268967252}" type="pres">
      <dgm:prSet presAssocID="{4E0450F4-E7D7-4E82-9650-2FAECFD9E1D5}" presName="rootComposite" presStyleCnt="0"/>
      <dgm:spPr/>
    </dgm:pt>
    <dgm:pt modelId="{6C822ECD-7CB0-4670-9A1C-C0D08274E602}" type="pres">
      <dgm:prSet presAssocID="{4E0450F4-E7D7-4E82-9650-2FAECFD9E1D5}" presName="rootText" presStyleLbl="node2" presStyleIdx="0" presStyleCnt="1">
        <dgm:presLayoutVars>
          <dgm:chPref val="3"/>
        </dgm:presLayoutVars>
      </dgm:prSet>
      <dgm:spPr/>
      <dgm:t>
        <a:bodyPr/>
        <a:lstStyle/>
        <a:p>
          <a:endParaRPr lang="en-US"/>
        </a:p>
      </dgm:t>
    </dgm:pt>
    <dgm:pt modelId="{CFC3CE50-E148-4EFE-A07A-91AE73E0166F}" type="pres">
      <dgm:prSet presAssocID="{4E0450F4-E7D7-4E82-9650-2FAECFD9E1D5}" presName="rootConnector" presStyleLbl="node2" presStyleIdx="0" presStyleCnt="1"/>
      <dgm:spPr/>
      <dgm:t>
        <a:bodyPr/>
        <a:lstStyle/>
        <a:p>
          <a:endParaRPr lang="en-US"/>
        </a:p>
      </dgm:t>
    </dgm:pt>
    <dgm:pt modelId="{E7F80588-DEFF-42B1-BF7F-A9DC04C2695E}" type="pres">
      <dgm:prSet presAssocID="{4E0450F4-E7D7-4E82-9650-2FAECFD9E1D5}" presName="hierChild4" presStyleCnt="0"/>
      <dgm:spPr/>
    </dgm:pt>
    <dgm:pt modelId="{7CE46923-A151-4719-BDB5-0F37C8782729}" type="pres">
      <dgm:prSet presAssocID="{C1E8CDE5-A86F-427A-ABBF-271BF613DA05}" presName="Name37" presStyleLbl="parChTrans1D3" presStyleIdx="0" presStyleCnt="2"/>
      <dgm:spPr/>
      <dgm:t>
        <a:bodyPr/>
        <a:lstStyle/>
        <a:p>
          <a:endParaRPr lang="en-US"/>
        </a:p>
      </dgm:t>
    </dgm:pt>
    <dgm:pt modelId="{E03F4505-D79F-4D77-BD84-A3DD81152542}" type="pres">
      <dgm:prSet presAssocID="{FD608AF8-466F-4709-AECD-CDE4A86A464E}" presName="hierRoot2" presStyleCnt="0">
        <dgm:presLayoutVars>
          <dgm:hierBranch val="init"/>
        </dgm:presLayoutVars>
      </dgm:prSet>
      <dgm:spPr/>
    </dgm:pt>
    <dgm:pt modelId="{D5D8AAC6-DF1A-47C4-84DD-AD0711737594}" type="pres">
      <dgm:prSet presAssocID="{FD608AF8-466F-4709-AECD-CDE4A86A464E}" presName="rootComposite" presStyleCnt="0"/>
      <dgm:spPr/>
    </dgm:pt>
    <dgm:pt modelId="{A27C7B60-47F5-4C1A-83EE-4E88BA357185}" type="pres">
      <dgm:prSet presAssocID="{FD608AF8-466F-4709-AECD-CDE4A86A464E}" presName="rootText" presStyleLbl="node3" presStyleIdx="0" presStyleCnt="2" custLinFactNeighborX="-1315" custLinFactNeighborY="-5946">
        <dgm:presLayoutVars>
          <dgm:chPref val="3"/>
        </dgm:presLayoutVars>
      </dgm:prSet>
      <dgm:spPr/>
      <dgm:t>
        <a:bodyPr/>
        <a:lstStyle/>
        <a:p>
          <a:endParaRPr lang="en-US"/>
        </a:p>
      </dgm:t>
    </dgm:pt>
    <dgm:pt modelId="{C1B07F15-90F1-4F5F-BC3E-8B900E2D548E}" type="pres">
      <dgm:prSet presAssocID="{FD608AF8-466F-4709-AECD-CDE4A86A464E}" presName="rootConnector" presStyleLbl="node3" presStyleIdx="0" presStyleCnt="2"/>
      <dgm:spPr/>
      <dgm:t>
        <a:bodyPr/>
        <a:lstStyle/>
        <a:p>
          <a:endParaRPr lang="en-US"/>
        </a:p>
      </dgm:t>
    </dgm:pt>
    <dgm:pt modelId="{5AEB681A-C51E-4AB6-9236-529E218774F3}" type="pres">
      <dgm:prSet presAssocID="{FD608AF8-466F-4709-AECD-CDE4A86A464E}" presName="hierChild4" presStyleCnt="0"/>
      <dgm:spPr/>
    </dgm:pt>
    <dgm:pt modelId="{38B750B0-F461-46F5-8B6D-FD3CECF4ED48}" type="pres">
      <dgm:prSet presAssocID="{FD608AF8-466F-4709-AECD-CDE4A86A464E}" presName="hierChild5" presStyleCnt="0"/>
      <dgm:spPr/>
    </dgm:pt>
    <dgm:pt modelId="{C39125C1-272A-4336-B372-DDD8FEF066BE}" type="pres">
      <dgm:prSet presAssocID="{3F473647-931F-4E2D-8CF0-FD7EF5FFFC5F}" presName="Name111" presStyleLbl="parChTrans1D4" presStyleIdx="0" presStyleCnt="11"/>
      <dgm:spPr/>
      <dgm:t>
        <a:bodyPr/>
        <a:lstStyle/>
        <a:p>
          <a:endParaRPr lang="en-US"/>
        </a:p>
      </dgm:t>
    </dgm:pt>
    <dgm:pt modelId="{204E06A1-DD66-4A54-A438-C76E8771C734}" type="pres">
      <dgm:prSet presAssocID="{60255133-2412-4925-A5FC-DFEB74617FC7}" presName="hierRoot3" presStyleCnt="0">
        <dgm:presLayoutVars>
          <dgm:hierBranch val="init"/>
        </dgm:presLayoutVars>
      </dgm:prSet>
      <dgm:spPr/>
    </dgm:pt>
    <dgm:pt modelId="{7513614E-915F-4E9F-81AC-4E0F0638A537}" type="pres">
      <dgm:prSet presAssocID="{60255133-2412-4925-A5FC-DFEB74617FC7}" presName="rootComposite3" presStyleCnt="0"/>
      <dgm:spPr/>
    </dgm:pt>
    <dgm:pt modelId="{C8704413-D5FF-4654-B96B-BB0E9FDAED5C}" type="pres">
      <dgm:prSet presAssocID="{60255133-2412-4925-A5FC-DFEB74617FC7}" presName="rootText3" presStyleLbl="asst3" presStyleIdx="0" presStyleCnt="1">
        <dgm:presLayoutVars>
          <dgm:chPref val="3"/>
        </dgm:presLayoutVars>
      </dgm:prSet>
      <dgm:spPr/>
      <dgm:t>
        <a:bodyPr/>
        <a:lstStyle/>
        <a:p>
          <a:endParaRPr lang="en-US"/>
        </a:p>
      </dgm:t>
    </dgm:pt>
    <dgm:pt modelId="{C04BDCDD-C04E-40FC-8CF2-501BBF87C71A}" type="pres">
      <dgm:prSet presAssocID="{60255133-2412-4925-A5FC-DFEB74617FC7}" presName="rootConnector3" presStyleLbl="asst3" presStyleIdx="0" presStyleCnt="1"/>
      <dgm:spPr/>
      <dgm:t>
        <a:bodyPr/>
        <a:lstStyle/>
        <a:p>
          <a:endParaRPr lang="en-US"/>
        </a:p>
      </dgm:t>
    </dgm:pt>
    <dgm:pt modelId="{345F8A8D-E576-4BD0-A1B2-BD6381C2E170}" type="pres">
      <dgm:prSet presAssocID="{60255133-2412-4925-A5FC-DFEB74617FC7}" presName="hierChild6" presStyleCnt="0"/>
      <dgm:spPr/>
    </dgm:pt>
    <dgm:pt modelId="{6BD3738D-1AC3-470C-B27B-A23F89F9A966}" type="pres">
      <dgm:prSet presAssocID="{60255133-2412-4925-A5FC-DFEB74617FC7}" presName="hierChild7" presStyleCnt="0"/>
      <dgm:spPr/>
    </dgm:pt>
    <dgm:pt modelId="{62F89CC7-E17A-4764-8B49-F6A21242B4D8}" type="pres">
      <dgm:prSet presAssocID="{FCA7334A-BFF0-4BEE-B23F-E0C6599AFDFF}" presName="Name37" presStyleLbl="parChTrans1D3" presStyleIdx="1" presStyleCnt="2"/>
      <dgm:spPr/>
      <dgm:t>
        <a:bodyPr/>
        <a:lstStyle/>
        <a:p>
          <a:endParaRPr lang="en-US"/>
        </a:p>
      </dgm:t>
    </dgm:pt>
    <dgm:pt modelId="{DC619A8F-5A20-4472-AA49-79C29C7526FE}" type="pres">
      <dgm:prSet presAssocID="{B4353FF3-AEF9-4DDB-8820-AAA41B62AA1D}" presName="hierRoot2" presStyleCnt="0">
        <dgm:presLayoutVars>
          <dgm:hierBranch val="init"/>
        </dgm:presLayoutVars>
      </dgm:prSet>
      <dgm:spPr/>
    </dgm:pt>
    <dgm:pt modelId="{8FAEF3DF-88A6-4522-B47E-1C78200B628F}" type="pres">
      <dgm:prSet presAssocID="{B4353FF3-AEF9-4DDB-8820-AAA41B62AA1D}" presName="rootComposite" presStyleCnt="0"/>
      <dgm:spPr/>
    </dgm:pt>
    <dgm:pt modelId="{674F1E8F-3511-40CE-9401-B5A1D0A357E6}" type="pres">
      <dgm:prSet presAssocID="{B4353FF3-AEF9-4DDB-8820-AAA41B62AA1D}" presName="rootText" presStyleLbl="node3" presStyleIdx="1" presStyleCnt="2" custLinFactNeighborX="-886" custLinFactNeighborY="-607">
        <dgm:presLayoutVars>
          <dgm:chPref val="3"/>
        </dgm:presLayoutVars>
      </dgm:prSet>
      <dgm:spPr/>
      <dgm:t>
        <a:bodyPr/>
        <a:lstStyle/>
        <a:p>
          <a:endParaRPr lang="en-US"/>
        </a:p>
      </dgm:t>
    </dgm:pt>
    <dgm:pt modelId="{79B329F8-CEB5-4C43-B9C1-86BDD79591E2}" type="pres">
      <dgm:prSet presAssocID="{B4353FF3-AEF9-4DDB-8820-AAA41B62AA1D}" presName="rootConnector" presStyleLbl="node3" presStyleIdx="1" presStyleCnt="2"/>
      <dgm:spPr/>
      <dgm:t>
        <a:bodyPr/>
        <a:lstStyle/>
        <a:p>
          <a:endParaRPr lang="en-US"/>
        </a:p>
      </dgm:t>
    </dgm:pt>
    <dgm:pt modelId="{66168A08-23B7-4DDA-AE99-CB31D335E396}" type="pres">
      <dgm:prSet presAssocID="{B4353FF3-AEF9-4DDB-8820-AAA41B62AA1D}" presName="hierChild4" presStyleCnt="0"/>
      <dgm:spPr/>
    </dgm:pt>
    <dgm:pt modelId="{20A88439-F1B8-45BA-B97B-6DAC44A10F47}" type="pres">
      <dgm:prSet presAssocID="{225B72E1-8EEB-4CDB-B6C0-465F2C5594D9}" presName="Name37" presStyleLbl="parChTrans1D4" presStyleIdx="1" presStyleCnt="11"/>
      <dgm:spPr/>
      <dgm:t>
        <a:bodyPr/>
        <a:lstStyle/>
        <a:p>
          <a:endParaRPr lang="en-US"/>
        </a:p>
      </dgm:t>
    </dgm:pt>
    <dgm:pt modelId="{306DAC57-6833-4EEA-A4F4-5FD7FE92B85D}" type="pres">
      <dgm:prSet presAssocID="{D19D5ABE-C6E5-45D2-B405-187C23D01119}" presName="hierRoot2" presStyleCnt="0">
        <dgm:presLayoutVars>
          <dgm:hierBranch val="init"/>
        </dgm:presLayoutVars>
      </dgm:prSet>
      <dgm:spPr/>
    </dgm:pt>
    <dgm:pt modelId="{6DFF9578-E967-40FE-802E-F6BDE786319A}" type="pres">
      <dgm:prSet presAssocID="{D19D5ABE-C6E5-45D2-B405-187C23D01119}" presName="rootComposite" presStyleCnt="0"/>
      <dgm:spPr/>
    </dgm:pt>
    <dgm:pt modelId="{BE87416C-9C39-45BE-B9D6-1376D92944DF}" type="pres">
      <dgm:prSet presAssocID="{D19D5ABE-C6E5-45D2-B405-187C23D01119}" presName="rootText" presStyleLbl="node4" presStyleIdx="0" presStyleCnt="3" custLinFactNeighborX="-98" custLinFactNeighborY="-869">
        <dgm:presLayoutVars>
          <dgm:chPref val="3"/>
        </dgm:presLayoutVars>
      </dgm:prSet>
      <dgm:spPr/>
      <dgm:t>
        <a:bodyPr/>
        <a:lstStyle/>
        <a:p>
          <a:endParaRPr lang="en-US"/>
        </a:p>
      </dgm:t>
    </dgm:pt>
    <dgm:pt modelId="{FF32A385-BD7A-44C1-B872-49E9D7BD40B7}" type="pres">
      <dgm:prSet presAssocID="{D19D5ABE-C6E5-45D2-B405-187C23D01119}" presName="rootConnector" presStyleLbl="node4" presStyleIdx="0" presStyleCnt="3"/>
      <dgm:spPr/>
      <dgm:t>
        <a:bodyPr/>
        <a:lstStyle/>
        <a:p>
          <a:endParaRPr lang="en-US"/>
        </a:p>
      </dgm:t>
    </dgm:pt>
    <dgm:pt modelId="{2C7AE3EB-149D-4562-82AC-94F554964A59}" type="pres">
      <dgm:prSet presAssocID="{D19D5ABE-C6E5-45D2-B405-187C23D01119}" presName="hierChild4" presStyleCnt="0"/>
      <dgm:spPr/>
    </dgm:pt>
    <dgm:pt modelId="{E38509E6-01DD-4201-8D4B-0E1F0147CDB9}" type="pres">
      <dgm:prSet presAssocID="{D19D5ABE-C6E5-45D2-B405-187C23D01119}" presName="hierChild5" presStyleCnt="0"/>
      <dgm:spPr/>
    </dgm:pt>
    <dgm:pt modelId="{F92A293A-D2F4-4F51-AF57-E21D792A5C3E}" type="pres">
      <dgm:prSet presAssocID="{54EE07F5-A0FD-467A-AF4A-C167B3FA513F}" presName="Name111" presStyleLbl="parChTrans1D4" presStyleIdx="2" presStyleCnt="11"/>
      <dgm:spPr/>
      <dgm:t>
        <a:bodyPr/>
        <a:lstStyle/>
        <a:p>
          <a:endParaRPr lang="en-US"/>
        </a:p>
      </dgm:t>
    </dgm:pt>
    <dgm:pt modelId="{3D9D6DE4-7C47-46F4-BE7B-1CDE346952AB}" type="pres">
      <dgm:prSet presAssocID="{04DD5CA1-5D08-423B-9252-85F40C0181C0}" presName="hierRoot3" presStyleCnt="0">
        <dgm:presLayoutVars>
          <dgm:hierBranch val="init"/>
        </dgm:presLayoutVars>
      </dgm:prSet>
      <dgm:spPr/>
    </dgm:pt>
    <dgm:pt modelId="{10B2DFB6-3984-4B80-AD14-5311DD684EEA}" type="pres">
      <dgm:prSet presAssocID="{04DD5CA1-5D08-423B-9252-85F40C0181C0}" presName="rootComposite3" presStyleCnt="0"/>
      <dgm:spPr/>
    </dgm:pt>
    <dgm:pt modelId="{8AF13473-B62B-42DF-9C63-9449C33E22A2}" type="pres">
      <dgm:prSet presAssocID="{04DD5CA1-5D08-423B-9252-85F40C0181C0}" presName="rootText3" presStyleLbl="asst4" presStyleIdx="0" presStyleCnt="7">
        <dgm:presLayoutVars>
          <dgm:chPref val="3"/>
        </dgm:presLayoutVars>
      </dgm:prSet>
      <dgm:spPr/>
      <dgm:t>
        <a:bodyPr/>
        <a:lstStyle/>
        <a:p>
          <a:endParaRPr lang="en-US"/>
        </a:p>
      </dgm:t>
    </dgm:pt>
    <dgm:pt modelId="{524824D9-0A2A-4D3D-AC4D-6848D484637B}" type="pres">
      <dgm:prSet presAssocID="{04DD5CA1-5D08-423B-9252-85F40C0181C0}" presName="rootConnector3" presStyleLbl="asst4" presStyleIdx="0" presStyleCnt="7"/>
      <dgm:spPr/>
      <dgm:t>
        <a:bodyPr/>
        <a:lstStyle/>
        <a:p>
          <a:endParaRPr lang="en-US"/>
        </a:p>
      </dgm:t>
    </dgm:pt>
    <dgm:pt modelId="{C4BB252F-47F9-419A-8389-A5CC20355934}" type="pres">
      <dgm:prSet presAssocID="{04DD5CA1-5D08-423B-9252-85F40C0181C0}" presName="hierChild6" presStyleCnt="0"/>
      <dgm:spPr/>
    </dgm:pt>
    <dgm:pt modelId="{7B6ADB6E-52AA-4F8D-8565-0C6167E117B3}" type="pres">
      <dgm:prSet presAssocID="{04DD5CA1-5D08-423B-9252-85F40C0181C0}" presName="hierChild7" presStyleCnt="0"/>
      <dgm:spPr/>
    </dgm:pt>
    <dgm:pt modelId="{0A7B3C65-DE5A-4F9D-8E68-E05E6E8328A8}" type="pres">
      <dgm:prSet presAssocID="{A9F1C0C4-8556-473D-84A8-2AD39EAA04CA}" presName="Name37" presStyleLbl="parChTrans1D4" presStyleIdx="3" presStyleCnt="11"/>
      <dgm:spPr/>
      <dgm:t>
        <a:bodyPr/>
        <a:lstStyle/>
        <a:p>
          <a:endParaRPr lang="en-US"/>
        </a:p>
      </dgm:t>
    </dgm:pt>
    <dgm:pt modelId="{AAA0855D-D74B-4B8A-84A0-EF88744F5096}" type="pres">
      <dgm:prSet presAssocID="{F5408251-347D-4C71-858D-EB00AB4E13B3}" presName="hierRoot2" presStyleCnt="0">
        <dgm:presLayoutVars>
          <dgm:hierBranch val="init"/>
        </dgm:presLayoutVars>
      </dgm:prSet>
      <dgm:spPr/>
    </dgm:pt>
    <dgm:pt modelId="{2B858050-C73D-4317-A813-6441BF91CD15}" type="pres">
      <dgm:prSet presAssocID="{F5408251-347D-4C71-858D-EB00AB4E13B3}" presName="rootComposite" presStyleCnt="0"/>
      <dgm:spPr/>
    </dgm:pt>
    <dgm:pt modelId="{706E46D3-F2F8-47F4-9074-1BAE178D2004}" type="pres">
      <dgm:prSet presAssocID="{F5408251-347D-4C71-858D-EB00AB4E13B3}" presName="rootText" presStyleLbl="node4" presStyleIdx="1" presStyleCnt="3" custLinFactNeighborX="3914" custLinFactNeighborY="188">
        <dgm:presLayoutVars>
          <dgm:chPref val="3"/>
        </dgm:presLayoutVars>
      </dgm:prSet>
      <dgm:spPr/>
      <dgm:t>
        <a:bodyPr/>
        <a:lstStyle/>
        <a:p>
          <a:endParaRPr lang="en-US"/>
        </a:p>
      </dgm:t>
    </dgm:pt>
    <dgm:pt modelId="{E346E68B-D269-4878-8019-6D3C6C0DD4BF}" type="pres">
      <dgm:prSet presAssocID="{F5408251-347D-4C71-858D-EB00AB4E13B3}" presName="rootConnector" presStyleLbl="node4" presStyleIdx="1" presStyleCnt="3"/>
      <dgm:spPr/>
      <dgm:t>
        <a:bodyPr/>
        <a:lstStyle/>
        <a:p>
          <a:endParaRPr lang="en-US"/>
        </a:p>
      </dgm:t>
    </dgm:pt>
    <dgm:pt modelId="{89C126C4-2B35-46D0-B317-B8428C61176C}" type="pres">
      <dgm:prSet presAssocID="{F5408251-347D-4C71-858D-EB00AB4E13B3}" presName="hierChild4" presStyleCnt="0"/>
      <dgm:spPr/>
    </dgm:pt>
    <dgm:pt modelId="{125234AC-4DCC-453B-AB7B-9D83EBDEDAA1}" type="pres">
      <dgm:prSet presAssocID="{F5408251-347D-4C71-858D-EB00AB4E13B3}" presName="hierChild5" presStyleCnt="0"/>
      <dgm:spPr/>
    </dgm:pt>
    <dgm:pt modelId="{221C18EE-C83B-439A-A87C-68A0B3953FC2}" type="pres">
      <dgm:prSet presAssocID="{B6A17171-291D-4059-9829-1B1A6473B9E9}" presName="Name111" presStyleLbl="parChTrans1D4" presStyleIdx="4" presStyleCnt="11"/>
      <dgm:spPr/>
      <dgm:t>
        <a:bodyPr/>
        <a:lstStyle/>
        <a:p>
          <a:endParaRPr lang="en-US"/>
        </a:p>
      </dgm:t>
    </dgm:pt>
    <dgm:pt modelId="{72DBA338-98C6-4B4B-956C-527F9632B18E}" type="pres">
      <dgm:prSet presAssocID="{DFD81078-D841-44C4-9F49-F33BACA76488}" presName="hierRoot3" presStyleCnt="0">
        <dgm:presLayoutVars>
          <dgm:hierBranch val="init"/>
        </dgm:presLayoutVars>
      </dgm:prSet>
      <dgm:spPr/>
    </dgm:pt>
    <dgm:pt modelId="{9149DE7A-9A28-4DD1-8BDC-696785AF5609}" type="pres">
      <dgm:prSet presAssocID="{DFD81078-D841-44C4-9F49-F33BACA76488}" presName="rootComposite3" presStyleCnt="0"/>
      <dgm:spPr/>
    </dgm:pt>
    <dgm:pt modelId="{E6EFE628-8DF9-4134-8C66-67DF62B612FC}" type="pres">
      <dgm:prSet presAssocID="{DFD81078-D841-44C4-9F49-F33BACA76488}" presName="rootText3" presStyleLbl="asst4" presStyleIdx="1" presStyleCnt="7" custLinFactNeighborX="4790" custLinFactNeighborY="-5949">
        <dgm:presLayoutVars>
          <dgm:chPref val="3"/>
        </dgm:presLayoutVars>
      </dgm:prSet>
      <dgm:spPr/>
      <dgm:t>
        <a:bodyPr/>
        <a:lstStyle/>
        <a:p>
          <a:endParaRPr lang="en-US"/>
        </a:p>
      </dgm:t>
    </dgm:pt>
    <dgm:pt modelId="{2DA8F43F-2CA2-4B43-892B-5D819BC7B490}" type="pres">
      <dgm:prSet presAssocID="{DFD81078-D841-44C4-9F49-F33BACA76488}" presName="rootConnector3" presStyleLbl="asst4" presStyleIdx="1" presStyleCnt="7"/>
      <dgm:spPr/>
      <dgm:t>
        <a:bodyPr/>
        <a:lstStyle/>
        <a:p>
          <a:endParaRPr lang="en-US"/>
        </a:p>
      </dgm:t>
    </dgm:pt>
    <dgm:pt modelId="{6C5B8F66-2BFB-474C-8C51-75B2551A3271}" type="pres">
      <dgm:prSet presAssocID="{DFD81078-D841-44C4-9F49-F33BACA76488}" presName="hierChild6" presStyleCnt="0"/>
      <dgm:spPr/>
    </dgm:pt>
    <dgm:pt modelId="{FB4899E9-BAA5-4950-AAA3-6F8B49F97D80}" type="pres">
      <dgm:prSet presAssocID="{2DF321E8-0EB9-4B3C-A5AD-01FD8B02934A}" presName="Name37" presStyleLbl="parChTrans1D4" presStyleIdx="5" presStyleCnt="11"/>
      <dgm:spPr/>
      <dgm:t>
        <a:bodyPr/>
        <a:lstStyle/>
        <a:p>
          <a:endParaRPr lang="en-US"/>
        </a:p>
      </dgm:t>
    </dgm:pt>
    <dgm:pt modelId="{BCE973BF-8783-4EAF-9314-FC4F4B14289C}" type="pres">
      <dgm:prSet presAssocID="{C646711B-5CAB-4609-A821-26CF7A1B6E1C}" presName="hierRoot2" presStyleCnt="0">
        <dgm:presLayoutVars>
          <dgm:hierBranch val="init"/>
        </dgm:presLayoutVars>
      </dgm:prSet>
      <dgm:spPr/>
    </dgm:pt>
    <dgm:pt modelId="{8FA2C48E-648A-44A3-A2D2-9043DCD48299}" type="pres">
      <dgm:prSet presAssocID="{C646711B-5CAB-4609-A821-26CF7A1B6E1C}" presName="rootComposite" presStyleCnt="0"/>
      <dgm:spPr/>
    </dgm:pt>
    <dgm:pt modelId="{61B7A617-17C4-4F88-BF90-8E0E67F844A6}" type="pres">
      <dgm:prSet presAssocID="{C646711B-5CAB-4609-A821-26CF7A1B6E1C}" presName="rootText" presStyleLbl="node4" presStyleIdx="2" presStyleCnt="3" custLinFactNeighborX="-3921" custLinFactNeighborY="448">
        <dgm:presLayoutVars>
          <dgm:chPref val="3"/>
        </dgm:presLayoutVars>
      </dgm:prSet>
      <dgm:spPr/>
      <dgm:t>
        <a:bodyPr/>
        <a:lstStyle/>
        <a:p>
          <a:endParaRPr lang="en-US"/>
        </a:p>
      </dgm:t>
    </dgm:pt>
    <dgm:pt modelId="{F6A6AE04-2F9A-4903-A24E-87968724CEC6}" type="pres">
      <dgm:prSet presAssocID="{C646711B-5CAB-4609-A821-26CF7A1B6E1C}" presName="rootConnector" presStyleLbl="node4" presStyleIdx="2" presStyleCnt="3"/>
      <dgm:spPr/>
      <dgm:t>
        <a:bodyPr/>
        <a:lstStyle/>
        <a:p>
          <a:endParaRPr lang="en-US"/>
        </a:p>
      </dgm:t>
    </dgm:pt>
    <dgm:pt modelId="{6D8DB91E-DD4B-4FDE-8F8B-AA763C20AFAA}" type="pres">
      <dgm:prSet presAssocID="{C646711B-5CAB-4609-A821-26CF7A1B6E1C}" presName="hierChild4" presStyleCnt="0"/>
      <dgm:spPr/>
    </dgm:pt>
    <dgm:pt modelId="{372D2E54-414C-47F6-BF7D-2339AA3F2F18}" type="pres">
      <dgm:prSet presAssocID="{C646711B-5CAB-4609-A821-26CF7A1B6E1C}" presName="hierChild5" presStyleCnt="0"/>
      <dgm:spPr/>
    </dgm:pt>
    <dgm:pt modelId="{D54DCEBB-F640-4AE9-80D6-F390F111320F}" type="pres">
      <dgm:prSet presAssocID="{BCB5A411-F803-4BD7-BE59-F4A04E6EA3F1}" presName="Name111" presStyleLbl="parChTrans1D4" presStyleIdx="6" presStyleCnt="11"/>
      <dgm:spPr/>
      <dgm:t>
        <a:bodyPr/>
        <a:lstStyle/>
        <a:p>
          <a:endParaRPr lang="en-US"/>
        </a:p>
      </dgm:t>
    </dgm:pt>
    <dgm:pt modelId="{61F54C44-FB44-43FF-91C1-F30826E8AF6D}" type="pres">
      <dgm:prSet presAssocID="{088D47F3-A721-4FA5-8250-7653B4945DF5}" presName="hierRoot3" presStyleCnt="0">
        <dgm:presLayoutVars>
          <dgm:hierBranch val="init"/>
        </dgm:presLayoutVars>
      </dgm:prSet>
      <dgm:spPr/>
    </dgm:pt>
    <dgm:pt modelId="{927B3049-4B11-42C5-93A7-F247E70E9123}" type="pres">
      <dgm:prSet presAssocID="{088D47F3-A721-4FA5-8250-7653B4945DF5}" presName="rootComposite3" presStyleCnt="0"/>
      <dgm:spPr/>
    </dgm:pt>
    <dgm:pt modelId="{B750EADB-FE43-4356-A175-3F6D3895A78E}" type="pres">
      <dgm:prSet presAssocID="{088D47F3-A721-4FA5-8250-7653B4945DF5}" presName="rootText3" presStyleLbl="asst4" presStyleIdx="2" presStyleCnt="7">
        <dgm:presLayoutVars>
          <dgm:chPref val="3"/>
        </dgm:presLayoutVars>
      </dgm:prSet>
      <dgm:spPr/>
      <dgm:t>
        <a:bodyPr/>
        <a:lstStyle/>
        <a:p>
          <a:endParaRPr lang="en-US"/>
        </a:p>
      </dgm:t>
    </dgm:pt>
    <dgm:pt modelId="{E69DB9D1-9256-4E8E-8FB2-2E8FFE9BEC5B}" type="pres">
      <dgm:prSet presAssocID="{088D47F3-A721-4FA5-8250-7653B4945DF5}" presName="rootConnector3" presStyleLbl="asst4" presStyleIdx="2" presStyleCnt="7"/>
      <dgm:spPr/>
      <dgm:t>
        <a:bodyPr/>
        <a:lstStyle/>
        <a:p>
          <a:endParaRPr lang="en-US"/>
        </a:p>
      </dgm:t>
    </dgm:pt>
    <dgm:pt modelId="{58A8AA1B-6877-4C05-A083-7F27A1FCE335}" type="pres">
      <dgm:prSet presAssocID="{088D47F3-A721-4FA5-8250-7653B4945DF5}" presName="hierChild6" presStyleCnt="0"/>
      <dgm:spPr/>
    </dgm:pt>
    <dgm:pt modelId="{8302D2DB-DBB4-4456-B1B5-DDD562B347C2}" type="pres">
      <dgm:prSet presAssocID="{088D47F3-A721-4FA5-8250-7653B4945DF5}" presName="hierChild7" presStyleCnt="0"/>
      <dgm:spPr/>
    </dgm:pt>
    <dgm:pt modelId="{B552BE95-9B49-4AC9-9BC7-723C0F8DA32E}" type="pres">
      <dgm:prSet presAssocID="{DFD81078-D841-44C4-9F49-F33BACA76488}" presName="hierChild7" presStyleCnt="0"/>
      <dgm:spPr/>
    </dgm:pt>
    <dgm:pt modelId="{12126115-F42A-47FC-A8A5-8BBE067E77E9}" type="pres">
      <dgm:prSet presAssocID="{030DFA14-B9DC-4187-AECF-C01B433BCC84}" presName="Name111" presStyleLbl="parChTrans1D4" presStyleIdx="7" presStyleCnt="11"/>
      <dgm:spPr/>
      <dgm:t>
        <a:bodyPr/>
        <a:lstStyle/>
        <a:p>
          <a:endParaRPr lang="en-US"/>
        </a:p>
      </dgm:t>
    </dgm:pt>
    <dgm:pt modelId="{03A392B0-4544-49C9-8CEE-76F0338EBC18}" type="pres">
      <dgm:prSet presAssocID="{A4F93E51-57C8-401B-851D-5584AD6FD5EB}" presName="hierRoot3" presStyleCnt="0">
        <dgm:presLayoutVars>
          <dgm:hierBranch val="init"/>
        </dgm:presLayoutVars>
      </dgm:prSet>
      <dgm:spPr/>
    </dgm:pt>
    <dgm:pt modelId="{CED339DD-69FB-433D-886E-FEEFF609968F}" type="pres">
      <dgm:prSet presAssocID="{A4F93E51-57C8-401B-851D-5584AD6FD5EB}" presName="rootComposite3" presStyleCnt="0"/>
      <dgm:spPr/>
    </dgm:pt>
    <dgm:pt modelId="{0D1488C0-039F-4EB3-A6AF-2873D85C0586}" type="pres">
      <dgm:prSet presAssocID="{A4F93E51-57C8-401B-851D-5584AD6FD5EB}" presName="rootText3" presStyleLbl="asst4" presStyleIdx="3" presStyleCnt="7">
        <dgm:presLayoutVars>
          <dgm:chPref val="3"/>
        </dgm:presLayoutVars>
      </dgm:prSet>
      <dgm:spPr/>
      <dgm:t>
        <a:bodyPr/>
        <a:lstStyle/>
        <a:p>
          <a:endParaRPr lang="en-US"/>
        </a:p>
      </dgm:t>
    </dgm:pt>
    <dgm:pt modelId="{781878DD-C6E9-4094-93EC-690204DCF56A}" type="pres">
      <dgm:prSet presAssocID="{A4F93E51-57C8-401B-851D-5584AD6FD5EB}" presName="rootConnector3" presStyleLbl="asst4" presStyleIdx="3" presStyleCnt="7"/>
      <dgm:spPr/>
      <dgm:t>
        <a:bodyPr/>
        <a:lstStyle/>
        <a:p>
          <a:endParaRPr lang="en-US"/>
        </a:p>
      </dgm:t>
    </dgm:pt>
    <dgm:pt modelId="{DA9A21DB-7857-4DE2-B2BE-946EB906ABE2}" type="pres">
      <dgm:prSet presAssocID="{A4F93E51-57C8-401B-851D-5584AD6FD5EB}" presName="hierChild6" presStyleCnt="0"/>
      <dgm:spPr/>
    </dgm:pt>
    <dgm:pt modelId="{776E3A75-5E7C-4329-B32F-BADD8DFCCF48}" type="pres">
      <dgm:prSet presAssocID="{A4F93E51-57C8-401B-851D-5584AD6FD5EB}" presName="hierChild7" presStyleCnt="0"/>
      <dgm:spPr/>
    </dgm:pt>
    <dgm:pt modelId="{B25A44BB-D142-4C32-A685-4737E7B9A78F}" type="pres">
      <dgm:prSet presAssocID="{8DCF839E-5138-4EAA-A203-48ED4289C057}" presName="Name111" presStyleLbl="parChTrans1D4" presStyleIdx="8" presStyleCnt="11"/>
      <dgm:spPr/>
      <dgm:t>
        <a:bodyPr/>
        <a:lstStyle/>
        <a:p>
          <a:endParaRPr lang="en-US"/>
        </a:p>
      </dgm:t>
    </dgm:pt>
    <dgm:pt modelId="{856DF582-5EFA-4B41-81E5-95B869994FB7}" type="pres">
      <dgm:prSet presAssocID="{861C16CD-5036-4F2C-B7EA-E2BFE4F87F4C}" presName="hierRoot3" presStyleCnt="0">
        <dgm:presLayoutVars>
          <dgm:hierBranch val="init"/>
        </dgm:presLayoutVars>
      </dgm:prSet>
      <dgm:spPr/>
    </dgm:pt>
    <dgm:pt modelId="{F98808C7-46FF-4594-8BFC-9223851428FD}" type="pres">
      <dgm:prSet presAssocID="{861C16CD-5036-4F2C-B7EA-E2BFE4F87F4C}" presName="rootComposite3" presStyleCnt="0"/>
      <dgm:spPr/>
    </dgm:pt>
    <dgm:pt modelId="{EAAE518D-BA81-44DA-9A3E-85021DBA6A8A}" type="pres">
      <dgm:prSet presAssocID="{861C16CD-5036-4F2C-B7EA-E2BFE4F87F4C}" presName="rootText3" presStyleLbl="asst4" presStyleIdx="4" presStyleCnt="7">
        <dgm:presLayoutVars>
          <dgm:chPref val="3"/>
        </dgm:presLayoutVars>
      </dgm:prSet>
      <dgm:spPr/>
      <dgm:t>
        <a:bodyPr/>
        <a:lstStyle/>
        <a:p>
          <a:endParaRPr lang="en-US"/>
        </a:p>
      </dgm:t>
    </dgm:pt>
    <dgm:pt modelId="{9EF22A1E-8B49-425F-B43E-6816B800D8A2}" type="pres">
      <dgm:prSet presAssocID="{861C16CD-5036-4F2C-B7EA-E2BFE4F87F4C}" presName="rootConnector3" presStyleLbl="asst4" presStyleIdx="4" presStyleCnt="7"/>
      <dgm:spPr/>
      <dgm:t>
        <a:bodyPr/>
        <a:lstStyle/>
        <a:p>
          <a:endParaRPr lang="en-US"/>
        </a:p>
      </dgm:t>
    </dgm:pt>
    <dgm:pt modelId="{FB0B94E8-21AE-4667-A0CF-860CD5996180}" type="pres">
      <dgm:prSet presAssocID="{861C16CD-5036-4F2C-B7EA-E2BFE4F87F4C}" presName="hierChild6" presStyleCnt="0"/>
      <dgm:spPr/>
    </dgm:pt>
    <dgm:pt modelId="{35F3F037-FC84-4E00-9B72-7F751051FA42}" type="pres">
      <dgm:prSet presAssocID="{861C16CD-5036-4F2C-B7EA-E2BFE4F87F4C}" presName="hierChild7" presStyleCnt="0"/>
      <dgm:spPr/>
    </dgm:pt>
    <dgm:pt modelId="{5BC03B37-2C54-4D39-87EC-F04956EB47D1}" type="pres">
      <dgm:prSet presAssocID="{F9CB355C-2D48-415A-864C-21BDB3F8DFB6}" presName="Name111" presStyleLbl="parChTrans1D4" presStyleIdx="9" presStyleCnt="11"/>
      <dgm:spPr/>
      <dgm:t>
        <a:bodyPr/>
        <a:lstStyle/>
        <a:p>
          <a:endParaRPr lang="en-US"/>
        </a:p>
      </dgm:t>
    </dgm:pt>
    <dgm:pt modelId="{8C0715CB-DBF4-4942-9B83-512F1A2EF5F6}" type="pres">
      <dgm:prSet presAssocID="{D064F122-C767-4597-936C-57742A4BE690}" presName="hierRoot3" presStyleCnt="0">
        <dgm:presLayoutVars>
          <dgm:hierBranch val="init"/>
        </dgm:presLayoutVars>
      </dgm:prSet>
      <dgm:spPr/>
    </dgm:pt>
    <dgm:pt modelId="{D0F92B6C-828C-4981-85D0-76D02A416EA4}" type="pres">
      <dgm:prSet presAssocID="{D064F122-C767-4597-936C-57742A4BE690}" presName="rootComposite3" presStyleCnt="0"/>
      <dgm:spPr/>
    </dgm:pt>
    <dgm:pt modelId="{5AC97CF1-7268-4639-B7F3-0D5BF1121B6C}" type="pres">
      <dgm:prSet presAssocID="{D064F122-C767-4597-936C-57742A4BE690}" presName="rootText3" presStyleLbl="asst4" presStyleIdx="5" presStyleCnt="7">
        <dgm:presLayoutVars>
          <dgm:chPref val="3"/>
        </dgm:presLayoutVars>
      </dgm:prSet>
      <dgm:spPr/>
      <dgm:t>
        <a:bodyPr/>
        <a:lstStyle/>
        <a:p>
          <a:endParaRPr lang="en-US"/>
        </a:p>
      </dgm:t>
    </dgm:pt>
    <dgm:pt modelId="{1664034F-475A-4F2F-984D-BC187648F25F}" type="pres">
      <dgm:prSet presAssocID="{D064F122-C767-4597-936C-57742A4BE690}" presName="rootConnector3" presStyleLbl="asst4" presStyleIdx="5" presStyleCnt="7"/>
      <dgm:spPr/>
      <dgm:t>
        <a:bodyPr/>
        <a:lstStyle/>
        <a:p>
          <a:endParaRPr lang="en-US"/>
        </a:p>
      </dgm:t>
    </dgm:pt>
    <dgm:pt modelId="{4547142D-1825-4A47-AC35-AB65B6B8E978}" type="pres">
      <dgm:prSet presAssocID="{D064F122-C767-4597-936C-57742A4BE690}" presName="hierChild6" presStyleCnt="0"/>
      <dgm:spPr/>
    </dgm:pt>
    <dgm:pt modelId="{BEF24F14-5D2E-47E8-94D0-1F20C96862BA}" type="pres">
      <dgm:prSet presAssocID="{D064F122-C767-4597-936C-57742A4BE690}" presName="hierChild7" presStyleCnt="0"/>
      <dgm:spPr/>
    </dgm:pt>
    <dgm:pt modelId="{8A7DE66A-E820-4664-92E8-9498F64AB640}" type="pres">
      <dgm:prSet presAssocID="{74C46DD8-8E84-4B74-A777-4867EF7BBC92}" presName="Name111" presStyleLbl="parChTrans1D4" presStyleIdx="10" presStyleCnt="11"/>
      <dgm:spPr/>
      <dgm:t>
        <a:bodyPr/>
        <a:lstStyle/>
        <a:p>
          <a:endParaRPr lang="en-US"/>
        </a:p>
      </dgm:t>
    </dgm:pt>
    <dgm:pt modelId="{EB1830A7-8AC8-426D-B6C4-B10438B79BEB}" type="pres">
      <dgm:prSet presAssocID="{BF059144-C6B5-4AAD-84A2-7010B0991078}" presName="hierRoot3" presStyleCnt="0">
        <dgm:presLayoutVars>
          <dgm:hierBranch val="init"/>
        </dgm:presLayoutVars>
      </dgm:prSet>
      <dgm:spPr/>
    </dgm:pt>
    <dgm:pt modelId="{C46C4A3F-AF35-4AAA-9366-874DF5F2B5DC}" type="pres">
      <dgm:prSet presAssocID="{BF059144-C6B5-4AAD-84A2-7010B0991078}" presName="rootComposite3" presStyleCnt="0"/>
      <dgm:spPr/>
    </dgm:pt>
    <dgm:pt modelId="{EBA43491-0E8E-463C-81F2-974F0BE50DD1}" type="pres">
      <dgm:prSet presAssocID="{BF059144-C6B5-4AAD-84A2-7010B0991078}" presName="rootText3" presStyleLbl="asst4" presStyleIdx="6" presStyleCnt="7">
        <dgm:presLayoutVars>
          <dgm:chPref val="3"/>
        </dgm:presLayoutVars>
      </dgm:prSet>
      <dgm:spPr/>
      <dgm:t>
        <a:bodyPr/>
        <a:lstStyle/>
        <a:p>
          <a:endParaRPr lang="en-US"/>
        </a:p>
      </dgm:t>
    </dgm:pt>
    <dgm:pt modelId="{A76A5E0C-0B44-446C-8AA0-B1F9CEA190B3}" type="pres">
      <dgm:prSet presAssocID="{BF059144-C6B5-4AAD-84A2-7010B0991078}" presName="rootConnector3" presStyleLbl="asst4" presStyleIdx="6" presStyleCnt="7"/>
      <dgm:spPr/>
      <dgm:t>
        <a:bodyPr/>
        <a:lstStyle/>
        <a:p>
          <a:endParaRPr lang="en-US"/>
        </a:p>
      </dgm:t>
    </dgm:pt>
    <dgm:pt modelId="{A18E1D2F-6F07-471C-9107-014506E6DC16}" type="pres">
      <dgm:prSet presAssocID="{BF059144-C6B5-4AAD-84A2-7010B0991078}" presName="hierChild6" presStyleCnt="0"/>
      <dgm:spPr/>
    </dgm:pt>
    <dgm:pt modelId="{92CE0C84-6064-4786-9C9C-CDAF59970C17}" type="pres">
      <dgm:prSet presAssocID="{BF059144-C6B5-4AAD-84A2-7010B0991078}" presName="hierChild7" presStyleCnt="0"/>
      <dgm:spPr/>
    </dgm:pt>
    <dgm:pt modelId="{8A9B7781-DB9E-470E-A4AD-32A3E38E8BAA}" type="pres">
      <dgm:prSet presAssocID="{B4353FF3-AEF9-4DDB-8820-AAA41B62AA1D}" presName="hierChild5" presStyleCnt="0"/>
      <dgm:spPr/>
    </dgm:pt>
    <dgm:pt modelId="{70A983C7-05DB-4FDB-A85F-D67448D62A24}" type="pres">
      <dgm:prSet presAssocID="{4E0450F4-E7D7-4E82-9650-2FAECFD9E1D5}" presName="hierChild5" presStyleCnt="0"/>
      <dgm:spPr/>
    </dgm:pt>
    <dgm:pt modelId="{BB9DB08A-F23A-42AF-9EBD-543E37681B7B}" type="pres">
      <dgm:prSet presAssocID="{5145467E-E8C9-4583-8697-6E648BFEB484}" presName="hierChild3" presStyleCnt="0"/>
      <dgm:spPr/>
    </dgm:pt>
  </dgm:ptLst>
  <dgm:cxnLst>
    <dgm:cxn modelId="{04DDA7EE-610A-4EFD-A348-51ED4DDE159A}" type="presOf" srcId="{FD608AF8-466F-4709-AECD-CDE4A86A464E}" destId="{C1B07F15-90F1-4F5F-BC3E-8B900E2D548E}" srcOrd="1" destOrd="0" presId="urn:microsoft.com/office/officeart/2005/8/layout/orgChart1"/>
    <dgm:cxn modelId="{F9E84873-7316-492F-986B-A949894A4F54}" type="presOf" srcId="{A9F1C0C4-8556-473D-84A8-2AD39EAA04CA}" destId="{0A7B3C65-DE5A-4F9D-8E68-E05E6E8328A8}" srcOrd="0" destOrd="0" presId="urn:microsoft.com/office/officeart/2005/8/layout/orgChart1"/>
    <dgm:cxn modelId="{E8694EB0-D80D-4BB5-83C4-1F929E66C0E7}" type="presOf" srcId="{030DFA14-B9DC-4187-AECF-C01B433BCC84}" destId="{12126115-F42A-47FC-A8A5-8BBE067E77E9}" srcOrd="0" destOrd="0" presId="urn:microsoft.com/office/officeart/2005/8/layout/orgChart1"/>
    <dgm:cxn modelId="{48567CB8-DC38-44E2-B24A-A4644747C107}" type="presOf" srcId="{B4353FF3-AEF9-4DDB-8820-AAA41B62AA1D}" destId="{79B329F8-CEB5-4C43-B9C1-86BDD79591E2}" srcOrd="1" destOrd="0" presId="urn:microsoft.com/office/officeart/2005/8/layout/orgChart1"/>
    <dgm:cxn modelId="{E323F7C5-C0E2-4519-AC31-89B0E675F543}" type="presOf" srcId="{861C16CD-5036-4F2C-B7EA-E2BFE4F87F4C}" destId="{EAAE518D-BA81-44DA-9A3E-85021DBA6A8A}" srcOrd="0" destOrd="0" presId="urn:microsoft.com/office/officeart/2005/8/layout/orgChart1"/>
    <dgm:cxn modelId="{B15A4543-CFFA-4B39-B37E-DF0AEF6F42BF}" type="presOf" srcId="{BF059144-C6B5-4AAD-84A2-7010B0991078}" destId="{EBA43491-0E8E-463C-81F2-974F0BE50DD1}" srcOrd="0" destOrd="0" presId="urn:microsoft.com/office/officeart/2005/8/layout/orgChart1"/>
    <dgm:cxn modelId="{4898F963-0311-4056-9864-8075C7BE1305}" type="presOf" srcId="{D064F122-C767-4597-936C-57742A4BE690}" destId="{5AC97CF1-7268-4639-B7F3-0D5BF1121B6C}" srcOrd="0" destOrd="0" presId="urn:microsoft.com/office/officeart/2005/8/layout/orgChart1"/>
    <dgm:cxn modelId="{14AB1423-1387-4A08-87D8-B3C78ED240A1}" srcId="{FD608AF8-466F-4709-AECD-CDE4A86A464E}" destId="{60255133-2412-4925-A5FC-DFEB74617FC7}" srcOrd="0" destOrd="0" parTransId="{3F473647-931F-4E2D-8CF0-FD7EF5FFFC5F}" sibTransId="{9E1046F9-6DFE-4E56-91CB-28EEA9D5982F}"/>
    <dgm:cxn modelId="{82D3EEE2-8289-469B-8A88-1615DFFDA8B5}" type="presOf" srcId="{4EECB9EC-D77E-4DA7-8F1E-77C3E3E5C057}" destId="{EB52110B-868F-4968-8592-A41B3AE25F4B}" srcOrd="0" destOrd="0" presId="urn:microsoft.com/office/officeart/2005/8/layout/orgChart1"/>
    <dgm:cxn modelId="{5E165DCF-9A5C-44A1-A480-D0BDE22EC13B}" srcId="{4E0450F4-E7D7-4E82-9650-2FAECFD9E1D5}" destId="{B4353FF3-AEF9-4DDB-8820-AAA41B62AA1D}" srcOrd="1" destOrd="0" parTransId="{FCA7334A-BFF0-4BEE-B23F-E0C6599AFDFF}" sibTransId="{88A2AD90-DDD8-4395-9B95-D6DBD15B9323}"/>
    <dgm:cxn modelId="{57038926-8AF5-4694-8BFC-9E5D4A51358F}" type="presOf" srcId="{4E0450F4-E7D7-4E82-9650-2FAECFD9E1D5}" destId="{CFC3CE50-E148-4EFE-A07A-91AE73E0166F}" srcOrd="1" destOrd="0" presId="urn:microsoft.com/office/officeart/2005/8/layout/orgChart1"/>
    <dgm:cxn modelId="{C41208D7-A99E-48C3-9B6B-0B564A708AC9}" type="presOf" srcId="{60255133-2412-4925-A5FC-DFEB74617FC7}" destId="{C04BDCDD-C04E-40FC-8CF2-501BBF87C71A}" srcOrd="1" destOrd="0" presId="urn:microsoft.com/office/officeart/2005/8/layout/orgChart1"/>
    <dgm:cxn modelId="{389C5F8B-287B-4809-9473-98094FA8A626}" type="presOf" srcId="{F9CB355C-2D48-415A-864C-21BDB3F8DFB6}" destId="{5BC03B37-2C54-4D39-87EC-F04956EB47D1}" srcOrd="0" destOrd="0" presId="urn:microsoft.com/office/officeart/2005/8/layout/orgChart1"/>
    <dgm:cxn modelId="{17EC66C9-CDB7-4130-92D8-6D64592C60E6}" type="presOf" srcId="{F5408251-347D-4C71-858D-EB00AB4E13B3}" destId="{E346E68B-D269-4878-8019-6D3C6C0DD4BF}" srcOrd="1" destOrd="0" presId="urn:microsoft.com/office/officeart/2005/8/layout/orgChart1"/>
    <dgm:cxn modelId="{BCB924DF-D3B1-4579-A9AA-EC4516C844FC}" type="presOf" srcId="{A4F93E51-57C8-401B-851D-5584AD6FD5EB}" destId="{781878DD-C6E9-4094-93EC-690204DCF56A}" srcOrd="1" destOrd="0" presId="urn:microsoft.com/office/officeart/2005/8/layout/orgChart1"/>
    <dgm:cxn modelId="{41E85037-EAA2-4181-98A4-E998EABE8430}" type="presOf" srcId="{04DD5CA1-5D08-423B-9252-85F40C0181C0}" destId="{524824D9-0A2A-4D3D-AC4D-6848D484637B}" srcOrd="1" destOrd="0" presId="urn:microsoft.com/office/officeart/2005/8/layout/orgChart1"/>
    <dgm:cxn modelId="{746D29E5-769E-47E4-AE07-E8EC1C2F3811}" type="presOf" srcId="{B4353FF3-AEF9-4DDB-8820-AAA41B62AA1D}" destId="{674F1E8F-3511-40CE-9401-B5A1D0A357E6}" srcOrd="0" destOrd="0" presId="urn:microsoft.com/office/officeart/2005/8/layout/orgChart1"/>
    <dgm:cxn modelId="{9DE6A3EC-8E78-45BE-9BF4-E532A355A161}" srcId="{F5408251-347D-4C71-858D-EB00AB4E13B3}" destId="{DFD81078-D841-44C4-9F49-F33BACA76488}" srcOrd="0" destOrd="0" parTransId="{B6A17171-291D-4059-9829-1B1A6473B9E9}" sibTransId="{CFCB5BD1-D3BD-4A93-BA35-AF61A914EA6B}"/>
    <dgm:cxn modelId="{C34DFCB3-1243-4DDB-A8B6-CA155D5AA02B}" type="presOf" srcId="{6963565E-0E69-4697-8B86-D76215DE0292}" destId="{49FA918F-DD69-4ED1-8B9B-F694ABFC79F7}" srcOrd="0" destOrd="0" presId="urn:microsoft.com/office/officeart/2005/8/layout/orgChart1"/>
    <dgm:cxn modelId="{B6C58E82-524D-4D52-AF50-3476A76A8956}" type="presOf" srcId="{D19D5ABE-C6E5-45D2-B405-187C23D01119}" destId="{BE87416C-9C39-45BE-B9D6-1376D92944DF}" srcOrd="0" destOrd="0" presId="urn:microsoft.com/office/officeart/2005/8/layout/orgChart1"/>
    <dgm:cxn modelId="{91F0668F-0883-4B4A-9D35-7E4F732872A1}" type="presOf" srcId="{D19D5ABE-C6E5-45D2-B405-187C23D01119}" destId="{FF32A385-BD7A-44C1-B872-49E9D7BD40B7}" srcOrd="1" destOrd="0" presId="urn:microsoft.com/office/officeart/2005/8/layout/orgChart1"/>
    <dgm:cxn modelId="{66BB8BD7-2C35-43E9-A621-D70E5E32275D}" type="presOf" srcId="{8DCF839E-5138-4EAA-A203-48ED4289C057}" destId="{B25A44BB-D142-4C32-A685-4737E7B9A78F}" srcOrd="0" destOrd="0" presId="urn:microsoft.com/office/officeart/2005/8/layout/orgChart1"/>
    <dgm:cxn modelId="{6969CB8F-44F7-481C-8AAD-580F6F6D78DC}" srcId="{B4353FF3-AEF9-4DDB-8820-AAA41B62AA1D}" destId="{D19D5ABE-C6E5-45D2-B405-187C23D01119}" srcOrd="0" destOrd="0" parTransId="{225B72E1-8EEB-4CDB-B6C0-465F2C5594D9}" sibTransId="{4EDD08F1-6BE2-42F4-B15B-597ED4140616}"/>
    <dgm:cxn modelId="{8E2EA6A4-35BD-4C37-8AFC-C6C7365E599D}" type="presOf" srcId="{DFD81078-D841-44C4-9F49-F33BACA76488}" destId="{2DA8F43F-2CA2-4B43-892B-5D819BC7B490}" srcOrd="1" destOrd="0" presId="urn:microsoft.com/office/officeart/2005/8/layout/orgChart1"/>
    <dgm:cxn modelId="{C5DE1562-4AAD-48BA-9BF0-F6CE5BF6B40C}" type="presOf" srcId="{C646711B-5CAB-4609-A821-26CF7A1B6E1C}" destId="{61B7A617-17C4-4F88-BF90-8E0E67F844A6}" srcOrd="0" destOrd="0" presId="urn:microsoft.com/office/officeart/2005/8/layout/orgChart1"/>
    <dgm:cxn modelId="{AF52AFDF-600A-4FD4-A304-0D0F92623D23}" type="presOf" srcId="{5145467E-E8C9-4583-8697-6E648BFEB484}" destId="{15778E14-47E7-47DE-BF64-045A37F0601F}" srcOrd="0" destOrd="0" presId="urn:microsoft.com/office/officeart/2005/8/layout/orgChart1"/>
    <dgm:cxn modelId="{98A59BC5-2042-4555-B099-497B0F8F95B9}" srcId="{DFD81078-D841-44C4-9F49-F33BACA76488}" destId="{A4F93E51-57C8-401B-851D-5584AD6FD5EB}" srcOrd="1" destOrd="0" parTransId="{030DFA14-B9DC-4187-AECF-C01B433BCC84}" sibTransId="{B04A0A28-D289-4712-87D4-81E6AB074D01}"/>
    <dgm:cxn modelId="{0F819350-5A6F-4859-A83C-5FC0FDD70DEE}" type="presOf" srcId="{D064F122-C767-4597-936C-57742A4BE690}" destId="{1664034F-475A-4F2F-984D-BC187648F25F}" srcOrd="1" destOrd="0" presId="urn:microsoft.com/office/officeart/2005/8/layout/orgChart1"/>
    <dgm:cxn modelId="{AF475B14-62D9-46D0-BF88-0FF158FEE1AF}" type="presOf" srcId="{A4F93E51-57C8-401B-851D-5584AD6FD5EB}" destId="{0D1488C0-039F-4EB3-A6AF-2873D85C0586}" srcOrd="0" destOrd="0" presId="urn:microsoft.com/office/officeart/2005/8/layout/orgChart1"/>
    <dgm:cxn modelId="{6DAD549A-B775-47C3-B11C-D1BE8010B962}" type="presOf" srcId="{088D47F3-A721-4FA5-8250-7653B4945DF5}" destId="{E69DB9D1-9256-4E8E-8FB2-2E8FFE9BEC5B}" srcOrd="1" destOrd="0" presId="urn:microsoft.com/office/officeart/2005/8/layout/orgChart1"/>
    <dgm:cxn modelId="{66A3928A-6C92-4616-BAD2-288BF9DA4C67}" type="presOf" srcId="{5145467E-E8C9-4583-8697-6E648BFEB484}" destId="{BA96FB72-6028-45E6-98E9-60EA93E3D09F}" srcOrd="1" destOrd="0" presId="urn:microsoft.com/office/officeart/2005/8/layout/orgChart1"/>
    <dgm:cxn modelId="{3EBB824B-2A59-4719-9D8F-6FC4C1444DC4}" type="presOf" srcId="{088D47F3-A721-4FA5-8250-7653B4945DF5}" destId="{B750EADB-FE43-4356-A175-3F6D3895A78E}" srcOrd="0" destOrd="0" presId="urn:microsoft.com/office/officeart/2005/8/layout/orgChart1"/>
    <dgm:cxn modelId="{4A1250A0-2A3D-4290-98C9-178146447B1A}" type="presOf" srcId="{04DD5CA1-5D08-423B-9252-85F40C0181C0}" destId="{8AF13473-B62B-42DF-9C63-9449C33E22A2}" srcOrd="0" destOrd="0" presId="urn:microsoft.com/office/officeart/2005/8/layout/orgChart1"/>
    <dgm:cxn modelId="{EE19EAB2-D318-4E8B-974D-C1FD908932E6}" type="presOf" srcId="{74C46DD8-8E84-4B74-A777-4867EF7BBC92}" destId="{8A7DE66A-E820-4664-92E8-9498F64AB640}" srcOrd="0" destOrd="0" presId="urn:microsoft.com/office/officeart/2005/8/layout/orgChart1"/>
    <dgm:cxn modelId="{E25FC98A-F4BB-4A4A-8C6A-8AD930A8FB3D}" type="presOf" srcId="{54EE07F5-A0FD-467A-AF4A-C167B3FA513F}" destId="{F92A293A-D2F4-4F51-AF57-E21D792A5C3E}" srcOrd="0" destOrd="0" presId="urn:microsoft.com/office/officeart/2005/8/layout/orgChart1"/>
    <dgm:cxn modelId="{7D9726C3-4057-444D-92D7-CC86219F4CBB}" type="presOf" srcId="{FCA7334A-BFF0-4BEE-B23F-E0C6599AFDFF}" destId="{62F89CC7-E17A-4764-8B49-F6A21242B4D8}" srcOrd="0" destOrd="0" presId="urn:microsoft.com/office/officeart/2005/8/layout/orgChart1"/>
    <dgm:cxn modelId="{578AC373-6680-47FC-83EC-51322B5D606A}" srcId="{DFD81078-D841-44C4-9F49-F33BACA76488}" destId="{D064F122-C767-4597-936C-57742A4BE690}" srcOrd="2" destOrd="0" parTransId="{F9CB355C-2D48-415A-864C-21BDB3F8DFB6}" sibTransId="{E2994FE2-12EF-4E9B-AA00-35EFA0465FA2}"/>
    <dgm:cxn modelId="{0026A1E6-E400-4394-8BC7-7570FBB32068}" type="presOf" srcId="{225B72E1-8EEB-4CDB-B6C0-465F2C5594D9}" destId="{20A88439-F1B8-45BA-B97B-6DAC44A10F47}" srcOrd="0" destOrd="0" presId="urn:microsoft.com/office/officeart/2005/8/layout/orgChart1"/>
    <dgm:cxn modelId="{EAC89767-82BD-4635-9D2C-A60753AF3042}" srcId="{5145467E-E8C9-4583-8697-6E648BFEB484}" destId="{4E0450F4-E7D7-4E82-9650-2FAECFD9E1D5}" srcOrd="0" destOrd="0" parTransId="{4EECB9EC-D77E-4DA7-8F1E-77C3E3E5C057}" sibTransId="{53E9462B-631C-4B31-A571-B5E0C574685E}"/>
    <dgm:cxn modelId="{A0CE3311-65BE-4634-9906-157D2AB402B0}" type="presOf" srcId="{DFD81078-D841-44C4-9F49-F33BACA76488}" destId="{E6EFE628-8DF9-4134-8C66-67DF62B612FC}" srcOrd="0" destOrd="0" presId="urn:microsoft.com/office/officeart/2005/8/layout/orgChart1"/>
    <dgm:cxn modelId="{89A8F108-7ADA-439A-BFDE-3469FA062DBE}" srcId="{D064F122-C767-4597-936C-57742A4BE690}" destId="{BF059144-C6B5-4AAD-84A2-7010B0991078}" srcOrd="0" destOrd="0" parTransId="{74C46DD8-8E84-4B74-A777-4867EF7BBC92}" sibTransId="{9F0DD72B-E509-413A-B365-06B74F4E1867}"/>
    <dgm:cxn modelId="{2BE45581-A750-456A-80A6-DDF746CE38E4}" type="presOf" srcId="{C1E8CDE5-A86F-427A-ABBF-271BF613DA05}" destId="{7CE46923-A151-4719-BDB5-0F37C8782729}" srcOrd="0" destOrd="0" presId="urn:microsoft.com/office/officeart/2005/8/layout/orgChart1"/>
    <dgm:cxn modelId="{B11D529C-F006-4D2C-917A-96DC4B16C84C}" type="presOf" srcId="{861C16CD-5036-4F2C-B7EA-E2BFE4F87F4C}" destId="{9EF22A1E-8B49-425F-B43E-6816B800D8A2}" srcOrd="1" destOrd="0" presId="urn:microsoft.com/office/officeart/2005/8/layout/orgChart1"/>
    <dgm:cxn modelId="{C957BCAF-4A4B-499B-AB34-41FE6C30CF82}" srcId="{D19D5ABE-C6E5-45D2-B405-187C23D01119}" destId="{04DD5CA1-5D08-423B-9252-85F40C0181C0}" srcOrd="0" destOrd="0" parTransId="{54EE07F5-A0FD-467A-AF4A-C167B3FA513F}" sibTransId="{584457FE-23C6-4E8E-BC3B-7D189486C519}"/>
    <dgm:cxn modelId="{A048D994-DA17-4145-8068-E36351B3942F}" type="presOf" srcId="{F5408251-347D-4C71-858D-EB00AB4E13B3}" destId="{706E46D3-F2F8-47F4-9074-1BAE178D2004}" srcOrd="0" destOrd="0" presId="urn:microsoft.com/office/officeart/2005/8/layout/orgChart1"/>
    <dgm:cxn modelId="{ED7E650A-93A4-4228-9A0E-7EA751EA0D09}" type="presOf" srcId="{2DF321E8-0EB9-4B3C-A5AD-01FD8B02934A}" destId="{FB4899E9-BAA5-4950-AAA3-6F8B49F97D80}" srcOrd="0" destOrd="0" presId="urn:microsoft.com/office/officeart/2005/8/layout/orgChart1"/>
    <dgm:cxn modelId="{7FE1FD4D-14B3-4CD7-88AD-95B918CB0AEC}" srcId="{A4F93E51-57C8-401B-851D-5584AD6FD5EB}" destId="{861C16CD-5036-4F2C-B7EA-E2BFE4F87F4C}" srcOrd="0" destOrd="0" parTransId="{8DCF839E-5138-4EAA-A203-48ED4289C057}" sibTransId="{086798CA-8041-49FA-A9A4-42A41EA2E93D}"/>
    <dgm:cxn modelId="{22C4A890-D7DF-43BE-9515-57F64ED64CBC}" type="presOf" srcId="{B6A17171-291D-4059-9829-1B1A6473B9E9}" destId="{221C18EE-C83B-439A-A87C-68A0B3953FC2}" srcOrd="0" destOrd="0" presId="urn:microsoft.com/office/officeart/2005/8/layout/orgChart1"/>
    <dgm:cxn modelId="{5D86409F-E3BD-4501-97FC-2CC1B317FA5C}" type="presOf" srcId="{60255133-2412-4925-A5FC-DFEB74617FC7}" destId="{C8704413-D5FF-4654-B96B-BB0E9FDAED5C}" srcOrd="0" destOrd="0" presId="urn:microsoft.com/office/officeart/2005/8/layout/orgChart1"/>
    <dgm:cxn modelId="{6C2C8E8F-AEDF-441D-9900-E7BB5620C662}" type="presOf" srcId="{4E0450F4-E7D7-4E82-9650-2FAECFD9E1D5}" destId="{6C822ECD-7CB0-4670-9A1C-C0D08274E602}" srcOrd="0" destOrd="0" presId="urn:microsoft.com/office/officeart/2005/8/layout/orgChart1"/>
    <dgm:cxn modelId="{61EFEB8B-8F9E-41E5-A789-B25C15E353B7}" type="presOf" srcId="{FD608AF8-466F-4709-AECD-CDE4A86A464E}" destId="{A27C7B60-47F5-4C1A-83EE-4E88BA357185}" srcOrd="0" destOrd="0" presId="urn:microsoft.com/office/officeart/2005/8/layout/orgChart1"/>
    <dgm:cxn modelId="{E3405003-C186-43CB-A844-A60D8EC9DF56}" srcId="{4E0450F4-E7D7-4E82-9650-2FAECFD9E1D5}" destId="{FD608AF8-466F-4709-AECD-CDE4A86A464E}" srcOrd="0" destOrd="0" parTransId="{C1E8CDE5-A86F-427A-ABBF-271BF613DA05}" sibTransId="{28AF3DC9-75FB-4651-933C-BA1ED102A036}"/>
    <dgm:cxn modelId="{128A790D-27FA-4437-B0F4-ECA9273A8B59}" srcId="{6963565E-0E69-4697-8B86-D76215DE0292}" destId="{5145467E-E8C9-4583-8697-6E648BFEB484}" srcOrd="0" destOrd="0" parTransId="{05C9BA5D-2E98-4BAA-938B-5EAC740207A1}" sibTransId="{7C928F1D-8AD0-4CE5-9150-97AF936F47CE}"/>
    <dgm:cxn modelId="{D03A8B5A-3659-4FF6-B207-6868B724C5CF}" type="presOf" srcId="{BF059144-C6B5-4AAD-84A2-7010B0991078}" destId="{A76A5E0C-0B44-446C-8AA0-B1F9CEA190B3}" srcOrd="1" destOrd="0" presId="urn:microsoft.com/office/officeart/2005/8/layout/orgChart1"/>
    <dgm:cxn modelId="{4FE6E2AD-7B10-41F8-964A-119A810DC517}" type="presOf" srcId="{3F473647-931F-4E2D-8CF0-FD7EF5FFFC5F}" destId="{C39125C1-272A-4336-B372-DDD8FEF066BE}" srcOrd="0" destOrd="0" presId="urn:microsoft.com/office/officeart/2005/8/layout/orgChart1"/>
    <dgm:cxn modelId="{582B37EB-6EC0-42DA-A336-C0D784C57C5C}" type="presOf" srcId="{C646711B-5CAB-4609-A821-26CF7A1B6E1C}" destId="{F6A6AE04-2F9A-4903-A24E-87968724CEC6}" srcOrd="1" destOrd="0" presId="urn:microsoft.com/office/officeart/2005/8/layout/orgChart1"/>
    <dgm:cxn modelId="{830D90BE-A5C6-4538-93D5-03B1321270B7}" type="presOf" srcId="{BCB5A411-F803-4BD7-BE59-F4A04E6EA3F1}" destId="{D54DCEBB-F640-4AE9-80D6-F390F111320F}" srcOrd="0" destOrd="0" presId="urn:microsoft.com/office/officeart/2005/8/layout/orgChart1"/>
    <dgm:cxn modelId="{59E21EAA-D07B-407F-9C18-966EF677396D}" srcId="{B4353FF3-AEF9-4DDB-8820-AAA41B62AA1D}" destId="{F5408251-347D-4C71-858D-EB00AB4E13B3}" srcOrd="1" destOrd="0" parTransId="{A9F1C0C4-8556-473D-84A8-2AD39EAA04CA}" sibTransId="{E918737B-1F07-46E1-9249-825F5901806C}"/>
    <dgm:cxn modelId="{2768783E-71D2-4CB1-AEBA-218E85707C6F}" srcId="{DFD81078-D841-44C4-9F49-F33BACA76488}" destId="{C646711B-5CAB-4609-A821-26CF7A1B6E1C}" srcOrd="0" destOrd="0" parTransId="{2DF321E8-0EB9-4B3C-A5AD-01FD8B02934A}" sibTransId="{C2419990-194C-4DA8-B662-70DA62C34C38}"/>
    <dgm:cxn modelId="{0154AAE4-74FE-40B1-8172-01297E91E099}" srcId="{C646711B-5CAB-4609-A821-26CF7A1B6E1C}" destId="{088D47F3-A721-4FA5-8250-7653B4945DF5}" srcOrd="0" destOrd="0" parTransId="{BCB5A411-F803-4BD7-BE59-F4A04E6EA3F1}" sibTransId="{51513BA7-662E-45AD-8B8C-A2A27C18B406}"/>
    <dgm:cxn modelId="{D8D86AF7-C252-48EC-B400-1BA9516EAE3E}" type="presParOf" srcId="{49FA918F-DD69-4ED1-8B9B-F694ABFC79F7}" destId="{E2EB94BF-938F-4A08-9AE4-19B9BAC26D6C}" srcOrd="0" destOrd="0" presId="urn:microsoft.com/office/officeart/2005/8/layout/orgChart1"/>
    <dgm:cxn modelId="{13CB6020-6777-4C18-A954-F259F79501B0}" type="presParOf" srcId="{E2EB94BF-938F-4A08-9AE4-19B9BAC26D6C}" destId="{FA926835-7F86-4A5F-8CD2-4AC895A11AA0}" srcOrd="0" destOrd="0" presId="urn:microsoft.com/office/officeart/2005/8/layout/orgChart1"/>
    <dgm:cxn modelId="{E484D2ED-0929-4068-A31C-E42058B76FCB}" type="presParOf" srcId="{FA926835-7F86-4A5F-8CD2-4AC895A11AA0}" destId="{15778E14-47E7-47DE-BF64-045A37F0601F}" srcOrd="0" destOrd="0" presId="urn:microsoft.com/office/officeart/2005/8/layout/orgChart1"/>
    <dgm:cxn modelId="{1EB60352-47EC-41B8-A985-1A53E7BB62C9}" type="presParOf" srcId="{FA926835-7F86-4A5F-8CD2-4AC895A11AA0}" destId="{BA96FB72-6028-45E6-98E9-60EA93E3D09F}" srcOrd="1" destOrd="0" presId="urn:microsoft.com/office/officeart/2005/8/layout/orgChart1"/>
    <dgm:cxn modelId="{521F7BA9-47B2-4FB4-8701-7A5175F0B7A0}" type="presParOf" srcId="{E2EB94BF-938F-4A08-9AE4-19B9BAC26D6C}" destId="{94EBC7BE-E56C-48FE-96B0-C01730F4E9B2}" srcOrd="1" destOrd="0" presId="urn:microsoft.com/office/officeart/2005/8/layout/orgChart1"/>
    <dgm:cxn modelId="{79761994-E7B0-403C-A53D-F70B383956CC}" type="presParOf" srcId="{94EBC7BE-E56C-48FE-96B0-C01730F4E9B2}" destId="{EB52110B-868F-4968-8592-A41B3AE25F4B}" srcOrd="0" destOrd="0" presId="urn:microsoft.com/office/officeart/2005/8/layout/orgChart1"/>
    <dgm:cxn modelId="{19D24AB0-E99F-4ACC-BFE1-0A2AAABAB6DD}" type="presParOf" srcId="{94EBC7BE-E56C-48FE-96B0-C01730F4E9B2}" destId="{7B3BCA42-F7EE-47D9-A2FE-9590E5BC5C5B}" srcOrd="1" destOrd="0" presId="urn:microsoft.com/office/officeart/2005/8/layout/orgChart1"/>
    <dgm:cxn modelId="{9949B8D8-3A70-481A-883F-F04706ECE9A1}" type="presParOf" srcId="{7B3BCA42-F7EE-47D9-A2FE-9590E5BC5C5B}" destId="{E681CEF6-03D9-4AC3-A6E5-95F268967252}" srcOrd="0" destOrd="0" presId="urn:microsoft.com/office/officeart/2005/8/layout/orgChart1"/>
    <dgm:cxn modelId="{45AAC8A3-B5D4-4DE1-A73D-2A43D1B1DB96}" type="presParOf" srcId="{E681CEF6-03D9-4AC3-A6E5-95F268967252}" destId="{6C822ECD-7CB0-4670-9A1C-C0D08274E602}" srcOrd="0" destOrd="0" presId="urn:microsoft.com/office/officeart/2005/8/layout/orgChart1"/>
    <dgm:cxn modelId="{B50F5808-A8BA-4BFA-A5FB-D2A67DC3F3D7}" type="presParOf" srcId="{E681CEF6-03D9-4AC3-A6E5-95F268967252}" destId="{CFC3CE50-E148-4EFE-A07A-91AE73E0166F}" srcOrd="1" destOrd="0" presId="urn:microsoft.com/office/officeart/2005/8/layout/orgChart1"/>
    <dgm:cxn modelId="{422F7EEB-1943-4C48-91DC-63A87CDC5028}" type="presParOf" srcId="{7B3BCA42-F7EE-47D9-A2FE-9590E5BC5C5B}" destId="{E7F80588-DEFF-42B1-BF7F-A9DC04C2695E}" srcOrd="1" destOrd="0" presId="urn:microsoft.com/office/officeart/2005/8/layout/orgChart1"/>
    <dgm:cxn modelId="{995A79F4-4D5E-440F-B39C-64A54D406AAA}" type="presParOf" srcId="{E7F80588-DEFF-42B1-BF7F-A9DC04C2695E}" destId="{7CE46923-A151-4719-BDB5-0F37C8782729}" srcOrd="0" destOrd="0" presId="urn:microsoft.com/office/officeart/2005/8/layout/orgChart1"/>
    <dgm:cxn modelId="{993C5ED1-D00E-41B1-9732-237B1E62F949}" type="presParOf" srcId="{E7F80588-DEFF-42B1-BF7F-A9DC04C2695E}" destId="{E03F4505-D79F-4D77-BD84-A3DD81152542}" srcOrd="1" destOrd="0" presId="urn:microsoft.com/office/officeart/2005/8/layout/orgChart1"/>
    <dgm:cxn modelId="{6A99CA2C-36FC-48BF-A8DB-7107446358B9}" type="presParOf" srcId="{E03F4505-D79F-4D77-BD84-A3DD81152542}" destId="{D5D8AAC6-DF1A-47C4-84DD-AD0711737594}" srcOrd="0" destOrd="0" presId="urn:microsoft.com/office/officeart/2005/8/layout/orgChart1"/>
    <dgm:cxn modelId="{61B4ABAB-55A7-4C30-BF56-374AD276BD55}" type="presParOf" srcId="{D5D8AAC6-DF1A-47C4-84DD-AD0711737594}" destId="{A27C7B60-47F5-4C1A-83EE-4E88BA357185}" srcOrd="0" destOrd="0" presId="urn:microsoft.com/office/officeart/2005/8/layout/orgChart1"/>
    <dgm:cxn modelId="{17082058-63A6-4723-9C5C-74183FE78C65}" type="presParOf" srcId="{D5D8AAC6-DF1A-47C4-84DD-AD0711737594}" destId="{C1B07F15-90F1-4F5F-BC3E-8B900E2D548E}" srcOrd="1" destOrd="0" presId="urn:microsoft.com/office/officeart/2005/8/layout/orgChart1"/>
    <dgm:cxn modelId="{A99DD77D-546A-4691-A19A-3A22916C21F3}" type="presParOf" srcId="{E03F4505-D79F-4D77-BD84-A3DD81152542}" destId="{5AEB681A-C51E-4AB6-9236-529E218774F3}" srcOrd="1" destOrd="0" presId="urn:microsoft.com/office/officeart/2005/8/layout/orgChart1"/>
    <dgm:cxn modelId="{379DB94F-C94A-4F93-8736-F3161C012330}" type="presParOf" srcId="{E03F4505-D79F-4D77-BD84-A3DD81152542}" destId="{38B750B0-F461-46F5-8B6D-FD3CECF4ED48}" srcOrd="2" destOrd="0" presId="urn:microsoft.com/office/officeart/2005/8/layout/orgChart1"/>
    <dgm:cxn modelId="{18F26F12-F26A-4800-9014-C988F920394B}" type="presParOf" srcId="{38B750B0-F461-46F5-8B6D-FD3CECF4ED48}" destId="{C39125C1-272A-4336-B372-DDD8FEF066BE}" srcOrd="0" destOrd="0" presId="urn:microsoft.com/office/officeart/2005/8/layout/orgChart1"/>
    <dgm:cxn modelId="{F0C2D5E9-0EA7-46C7-8254-6B27C134E412}" type="presParOf" srcId="{38B750B0-F461-46F5-8B6D-FD3CECF4ED48}" destId="{204E06A1-DD66-4A54-A438-C76E8771C734}" srcOrd="1" destOrd="0" presId="urn:microsoft.com/office/officeart/2005/8/layout/orgChart1"/>
    <dgm:cxn modelId="{463100D4-FE2A-4EA0-8742-977112BDFA7D}" type="presParOf" srcId="{204E06A1-DD66-4A54-A438-C76E8771C734}" destId="{7513614E-915F-4E9F-81AC-4E0F0638A537}" srcOrd="0" destOrd="0" presId="urn:microsoft.com/office/officeart/2005/8/layout/orgChart1"/>
    <dgm:cxn modelId="{21B78E11-4AC1-4375-89CE-053291D14F4F}" type="presParOf" srcId="{7513614E-915F-4E9F-81AC-4E0F0638A537}" destId="{C8704413-D5FF-4654-B96B-BB0E9FDAED5C}" srcOrd="0" destOrd="0" presId="urn:microsoft.com/office/officeart/2005/8/layout/orgChart1"/>
    <dgm:cxn modelId="{CF7628DB-9FA6-481D-99CB-3CF953C96828}" type="presParOf" srcId="{7513614E-915F-4E9F-81AC-4E0F0638A537}" destId="{C04BDCDD-C04E-40FC-8CF2-501BBF87C71A}" srcOrd="1" destOrd="0" presId="urn:microsoft.com/office/officeart/2005/8/layout/orgChart1"/>
    <dgm:cxn modelId="{FDDDD71D-58F2-4FB6-A645-087F57E7EDF0}" type="presParOf" srcId="{204E06A1-DD66-4A54-A438-C76E8771C734}" destId="{345F8A8D-E576-4BD0-A1B2-BD6381C2E170}" srcOrd="1" destOrd="0" presId="urn:microsoft.com/office/officeart/2005/8/layout/orgChart1"/>
    <dgm:cxn modelId="{2A4E3B99-46D8-4FC3-A50F-443E9CFC295A}" type="presParOf" srcId="{204E06A1-DD66-4A54-A438-C76E8771C734}" destId="{6BD3738D-1AC3-470C-B27B-A23F89F9A966}" srcOrd="2" destOrd="0" presId="urn:microsoft.com/office/officeart/2005/8/layout/orgChart1"/>
    <dgm:cxn modelId="{4FE9163A-2A5B-4262-ACAD-6FC72F5DEE09}" type="presParOf" srcId="{E7F80588-DEFF-42B1-BF7F-A9DC04C2695E}" destId="{62F89CC7-E17A-4764-8B49-F6A21242B4D8}" srcOrd="2" destOrd="0" presId="urn:microsoft.com/office/officeart/2005/8/layout/orgChart1"/>
    <dgm:cxn modelId="{E873860F-7199-4785-B3E8-8553E7E433C4}" type="presParOf" srcId="{E7F80588-DEFF-42B1-BF7F-A9DC04C2695E}" destId="{DC619A8F-5A20-4472-AA49-79C29C7526FE}" srcOrd="3" destOrd="0" presId="urn:microsoft.com/office/officeart/2005/8/layout/orgChart1"/>
    <dgm:cxn modelId="{52162A68-CF13-4314-B7E0-F292231A3D80}" type="presParOf" srcId="{DC619A8F-5A20-4472-AA49-79C29C7526FE}" destId="{8FAEF3DF-88A6-4522-B47E-1C78200B628F}" srcOrd="0" destOrd="0" presId="urn:microsoft.com/office/officeart/2005/8/layout/orgChart1"/>
    <dgm:cxn modelId="{248F2E79-6A45-4BCE-BD47-63A481BE8758}" type="presParOf" srcId="{8FAEF3DF-88A6-4522-B47E-1C78200B628F}" destId="{674F1E8F-3511-40CE-9401-B5A1D0A357E6}" srcOrd="0" destOrd="0" presId="urn:microsoft.com/office/officeart/2005/8/layout/orgChart1"/>
    <dgm:cxn modelId="{42B4250C-75BB-419A-8D33-6CAB636262E2}" type="presParOf" srcId="{8FAEF3DF-88A6-4522-B47E-1C78200B628F}" destId="{79B329F8-CEB5-4C43-B9C1-86BDD79591E2}" srcOrd="1" destOrd="0" presId="urn:microsoft.com/office/officeart/2005/8/layout/orgChart1"/>
    <dgm:cxn modelId="{73FAC0BC-10CA-4439-A690-A661F02B1F20}" type="presParOf" srcId="{DC619A8F-5A20-4472-AA49-79C29C7526FE}" destId="{66168A08-23B7-4DDA-AE99-CB31D335E396}" srcOrd="1" destOrd="0" presId="urn:microsoft.com/office/officeart/2005/8/layout/orgChart1"/>
    <dgm:cxn modelId="{DB3B0A54-7243-4280-A5A6-247E31D4F439}" type="presParOf" srcId="{66168A08-23B7-4DDA-AE99-CB31D335E396}" destId="{20A88439-F1B8-45BA-B97B-6DAC44A10F47}" srcOrd="0" destOrd="0" presId="urn:microsoft.com/office/officeart/2005/8/layout/orgChart1"/>
    <dgm:cxn modelId="{02E30422-E263-4457-AB4A-AC4DAD661340}" type="presParOf" srcId="{66168A08-23B7-4DDA-AE99-CB31D335E396}" destId="{306DAC57-6833-4EEA-A4F4-5FD7FE92B85D}" srcOrd="1" destOrd="0" presId="urn:microsoft.com/office/officeart/2005/8/layout/orgChart1"/>
    <dgm:cxn modelId="{D95292E4-6C00-4091-A386-1F11D10F75F7}" type="presParOf" srcId="{306DAC57-6833-4EEA-A4F4-5FD7FE92B85D}" destId="{6DFF9578-E967-40FE-802E-F6BDE786319A}" srcOrd="0" destOrd="0" presId="urn:microsoft.com/office/officeart/2005/8/layout/orgChart1"/>
    <dgm:cxn modelId="{9105A1B4-C381-4502-9E7D-E7CEDB20F15B}" type="presParOf" srcId="{6DFF9578-E967-40FE-802E-F6BDE786319A}" destId="{BE87416C-9C39-45BE-B9D6-1376D92944DF}" srcOrd="0" destOrd="0" presId="urn:microsoft.com/office/officeart/2005/8/layout/orgChart1"/>
    <dgm:cxn modelId="{AF96BFF5-1747-4C41-B74B-14C994259815}" type="presParOf" srcId="{6DFF9578-E967-40FE-802E-F6BDE786319A}" destId="{FF32A385-BD7A-44C1-B872-49E9D7BD40B7}" srcOrd="1" destOrd="0" presId="urn:microsoft.com/office/officeart/2005/8/layout/orgChart1"/>
    <dgm:cxn modelId="{3007A62A-E7D1-4A58-A2A5-2AD546C73A6B}" type="presParOf" srcId="{306DAC57-6833-4EEA-A4F4-5FD7FE92B85D}" destId="{2C7AE3EB-149D-4562-82AC-94F554964A59}" srcOrd="1" destOrd="0" presId="urn:microsoft.com/office/officeart/2005/8/layout/orgChart1"/>
    <dgm:cxn modelId="{60B3E24C-4AC4-4818-97D2-F334B267C8AC}" type="presParOf" srcId="{306DAC57-6833-4EEA-A4F4-5FD7FE92B85D}" destId="{E38509E6-01DD-4201-8D4B-0E1F0147CDB9}" srcOrd="2" destOrd="0" presId="urn:microsoft.com/office/officeart/2005/8/layout/orgChart1"/>
    <dgm:cxn modelId="{E7CB9E2E-E9F3-4452-9924-9E4BF27D5128}" type="presParOf" srcId="{E38509E6-01DD-4201-8D4B-0E1F0147CDB9}" destId="{F92A293A-D2F4-4F51-AF57-E21D792A5C3E}" srcOrd="0" destOrd="0" presId="urn:microsoft.com/office/officeart/2005/8/layout/orgChart1"/>
    <dgm:cxn modelId="{91191786-B7BF-4815-87B3-FD642FFAA8E2}" type="presParOf" srcId="{E38509E6-01DD-4201-8D4B-0E1F0147CDB9}" destId="{3D9D6DE4-7C47-46F4-BE7B-1CDE346952AB}" srcOrd="1" destOrd="0" presId="urn:microsoft.com/office/officeart/2005/8/layout/orgChart1"/>
    <dgm:cxn modelId="{85957695-AD2C-4D92-BFCC-C5249012BE2B}" type="presParOf" srcId="{3D9D6DE4-7C47-46F4-BE7B-1CDE346952AB}" destId="{10B2DFB6-3984-4B80-AD14-5311DD684EEA}" srcOrd="0" destOrd="0" presId="urn:microsoft.com/office/officeart/2005/8/layout/orgChart1"/>
    <dgm:cxn modelId="{E3A14B7F-7A1F-40A1-B5AE-C7BEE616F94C}" type="presParOf" srcId="{10B2DFB6-3984-4B80-AD14-5311DD684EEA}" destId="{8AF13473-B62B-42DF-9C63-9449C33E22A2}" srcOrd="0" destOrd="0" presId="urn:microsoft.com/office/officeart/2005/8/layout/orgChart1"/>
    <dgm:cxn modelId="{AE3AFF28-7EFC-47D7-BA10-73B10FF513D5}" type="presParOf" srcId="{10B2DFB6-3984-4B80-AD14-5311DD684EEA}" destId="{524824D9-0A2A-4D3D-AC4D-6848D484637B}" srcOrd="1" destOrd="0" presId="urn:microsoft.com/office/officeart/2005/8/layout/orgChart1"/>
    <dgm:cxn modelId="{1F7D699D-D0C6-40C5-9E13-C0F7D284D4AF}" type="presParOf" srcId="{3D9D6DE4-7C47-46F4-BE7B-1CDE346952AB}" destId="{C4BB252F-47F9-419A-8389-A5CC20355934}" srcOrd="1" destOrd="0" presId="urn:microsoft.com/office/officeart/2005/8/layout/orgChart1"/>
    <dgm:cxn modelId="{392C77FB-FC53-41A6-A7FF-B0024F41E680}" type="presParOf" srcId="{3D9D6DE4-7C47-46F4-BE7B-1CDE346952AB}" destId="{7B6ADB6E-52AA-4F8D-8565-0C6167E117B3}" srcOrd="2" destOrd="0" presId="urn:microsoft.com/office/officeart/2005/8/layout/orgChart1"/>
    <dgm:cxn modelId="{331D8B15-F6BD-4CD3-BCEB-634A4D57EB77}" type="presParOf" srcId="{66168A08-23B7-4DDA-AE99-CB31D335E396}" destId="{0A7B3C65-DE5A-4F9D-8E68-E05E6E8328A8}" srcOrd="2" destOrd="0" presId="urn:microsoft.com/office/officeart/2005/8/layout/orgChart1"/>
    <dgm:cxn modelId="{EC97F821-7F1F-4013-9AFC-6D99EB62D502}" type="presParOf" srcId="{66168A08-23B7-4DDA-AE99-CB31D335E396}" destId="{AAA0855D-D74B-4B8A-84A0-EF88744F5096}" srcOrd="3" destOrd="0" presId="urn:microsoft.com/office/officeart/2005/8/layout/orgChart1"/>
    <dgm:cxn modelId="{276F916E-F125-4FF0-B52B-7692168B36B9}" type="presParOf" srcId="{AAA0855D-D74B-4B8A-84A0-EF88744F5096}" destId="{2B858050-C73D-4317-A813-6441BF91CD15}" srcOrd="0" destOrd="0" presId="urn:microsoft.com/office/officeart/2005/8/layout/orgChart1"/>
    <dgm:cxn modelId="{989FA0BE-0F0B-4CB7-AA0B-552F48548341}" type="presParOf" srcId="{2B858050-C73D-4317-A813-6441BF91CD15}" destId="{706E46D3-F2F8-47F4-9074-1BAE178D2004}" srcOrd="0" destOrd="0" presId="urn:microsoft.com/office/officeart/2005/8/layout/orgChart1"/>
    <dgm:cxn modelId="{F65CEAC7-4832-4995-AD34-A7E69DD1EB0B}" type="presParOf" srcId="{2B858050-C73D-4317-A813-6441BF91CD15}" destId="{E346E68B-D269-4878-8019-6D3C6C0DD4BF}" srcOrd="1" destOrd="0" presId="urn:microsoft.com/office/officeart/2005/8/layout/orgChart1"/>
    <dgm:cxn modelId="{40A25298-B23A-44BE-B758-E984FF01E3DB}" type="presParOf" srcId="{AAA0855D-D74B-4B8A-84A0-EF88744F5096}" destId="{89C126C4-2B35-46D0-B317-B8428C61176C}" srcOrd="1" destOrd="0" presId="urn:microsoft.com/office/officeart/2005/8/layout/orgChart1"/>
    <dgm:cxn modelId="{B4D70757-7AC1-46FE-B417-49EFC14EF762}" type="presParOf" srcId="{AAA0855D-D74B-4B8A-84A0-EF88744F5096}" destId="{125234AC-4DCC-453B-AB7B-9D83EBDEDAA1}" srcOrd="2" destOrd="0" presId="urn:microsoft.com/office/officeart/2005/8/layout/orgChart1"/>
    <dgm:cxn modelId="{8BE1B69D-EA38-465D-8D97-5F15B5E1F1EC}" type="presParOf" srcId="{125234AC-4DCC-453B-AB7B-9D83EBDEDAA1}" destId="{221C18EE-C83B-439A-A87C-68A0B3953FC2}" srcOrd="0" destOrd="0" presId="urn:microsoft.com/office/officeart/2005/8/layout/orgChart1"/>
    <dgm:cxn modelId="{622CE80A-1498-4EBB-B3F7-C5ED344180DD}" type="presParOf" srcId="{125234AC-4DCC-453B-AB7B-9D83EBDEDAA1}" destId="{72DBA338-98C6-4B4B-956C-527F9632B18E}" srcOrd="1" destOrd="0" presId="urn:microsoft.com/office/officeart/2005/8/layout/orgChart1"/>
    <dgm:cxn modelId="{E920FB7D-4F9C-4B69-B86A-8EE72B3C98DE}" type="presParOf" srcId="{72DBA338-98C6-4B4B-956C-527F9632B18E}" destId="{9149DE7A-9A28-4DD1-8BDC-696785AF5609}" srcOrd="0" destOrd="0" presId="urn:microsoft.com/office/officeart/2005/8/layout/orgChart1"/>
    <dgm:cxn modelId="{F3133903-77E4-423C-8A80-336332D4F829}" type="presParOf" srcId="{9149DE7A-9A28-4DD1-8BDC-696785AF5609}" destId="{E6EFE628-8DF9-4134-8C66-67DF62B612FC}" srcOrd="0" destOrd="0" presId="urn:microsoft.com/office/officeart/2005/8/layout/orgChart1"/>
    <dgm:cxn modelId="{95D00C82-26AB-40E6-BD1E-72BE9B28B8CC}" type="presParOf" srcId="{9149DE7A-9A28-4DD1-8BDC-696785AF5609}" destId="{2DA8F43F-2CA2-4B43-892B-5D819BC7B490}" srcOrd="1" destOrd="0" presId="urn:microsoft.com/office/officeart/2005/8/layout/orgChart1"/>
    <dgm:cxn modelId="{8A306322-A85E-4536-A59C-361334A99F4B}" type="presParOf" srcId="{72DBA338-98C6-4B4B-956C-527F9632B18E}" destId="{6C5B8F66-2BFB-474C-8C51-75B2551A3271}" srcOrd="1" destOrd="0" presId="urn:microsoft.com/office/officeart/2005/8/layout/orgChart1"/>
    <dgm:cxn modelId="{08404610-AFC1-4B11-8F8C-3C72163F4491}" type="presParOf" srcId="{6C5B8F66-2BFB-474C-8C51-75B2551A3271}" destId="{FB4899E9-BAA5-4950-AAA3-6F8B49F97D80}" srcOrd="0" destOrd="0" presId="urn:microsoft.com/office/officeart/2005/8/layout/orgChart1"/>
    <dgm:cxn modelId="{5F086E6F-DCF9-4FF1-B3AD-FC29D14E833F}" type="presParOf" srcId="{6C5B8F66-2BFB-474C-8C51-75B2551A3271}" destId="{BCE973BF-8783-4EAF-9314-FC4F4B14289C}" srcOrd="1" destOrd="0" presId="urn:microsoft.com/office/officeart/2005/8/layout/orgChart1"/>
    <dgm:cxn modelId="{4D14A97A-B031-4257-8D0C-A9352C46FE93}" type="presParOf" srcId="{BCE973BF-8783-4EAF-9314-FC4F4B14289C}" destId="{8FA2C48E-648A-44A3-A2D2-9043DCD48299}" srcOrd="0" destOrd="0" presId="urn:microsoft.com/office/officeart/2005/8/layout/orgChart1"/>
    <dgm:cxn modelId="{87D826AF-ADFE-4338-97CE-838B6FD88A4F}" type="presParOf" srcId="{8FA2C48E-648A-44A3-A2D2-9043DCD48299}" destId="{61B7A617-17C4-4F88-BF90-8E0E67F844A6}" srcOrd="0" destOrd="0" presId="urn:microsoft.com/office/officeart/2005/8/layout/orgChart1"/>
    <dgm:cxn modelId="{E9F1FA5B-8A68-41F0-BDAA-322DC27A8BF7}" type="presParOf" srcId="{8FA2C48E-648A-44A3-A2D2-9043DCD48299}" destId="{F6A6AE04-2F9A-4903-A24E-87968724CEC6}" srcOrd="1" destOrd="0" presId="urn:microsoft.com/office/officeart/2005/8/layout/orgChart1"/>
    <dgm:cxn modelId="{B4EE279C-16FC-459B-89D7-BEA8B6B564B8}" type="presParOf" srcId="{BCE973BF-8783-4EAF-9314-FC4F4B14289C}" destId="{6D8DB91E-DD4B-4FDE-8F8B-AA763C20AFAA}" srcOrd="1" destOrd="0" presId="urn:microsoft.com/office/officeart/2005/8/layout/orgChart1"/>
    <dgm:cxn modelId="{F90B9D41-C6EE-46E0-AABE-172A384BB691}" type="presParOf" srcId="{BCE973BF-8783-4EAF-9314-FC4F4B14289C}" destId="{372D2E54-414C-47F6-BF7D-2339AA3F2F18}" srcOrd="2" destOrd="0" presId="urn:microsoft.com/office/officeart/2005/8/layout/orgChart1"/>
    <dgm:cxn modelId="{257EA819-3304-4FA4-9E21-3475508C1669}" type="presParOf" srcId="{372D2E54-414C-47F6-BF7D-2339AA3F2F18}" destId="{D54DCEBB-F640-4AE9-80D6-F390F111320F}" srcOrd="0" destOrd="0" presId="urn:microsoft.com/office/officeart/2005/8/layout/orgChart1"/>
    <dgm:cxn modelId="{3C8068E6-AC74-4983-8887-4FAF3A755757}" type="presParOf" srcId="{372D2E54-414C-47F6-BF7D-2339AA3F2F18}" destId="{61F54C44-FB44-43FF-91C1-F30826E8AF6D}" srcOrd="1" destOrd="0" presId="urn:microsoft.com/office/officeart/2005/8/layout/orgChart1"/>
    <dgm:cxn modelId="{6632ADA8-0F39-45BD-A5FD-7D9382FA6D5B}" type="presParOf" srcId="{61F54C44-FB44-43FF-91C1-F30826E8AF6D}" destId="{927B3049-4B11-42C5-93A7-F247E70E9123}" srcOrd="0" destOrd="0" presId="urn:microsoft.com/office/officeart/2005/8/layout/orgChart1"/>
    <dgm:cxn modelId="{216CB4CB-0D19-46E5-BA2B-AAF65A29A067}" type="presParOf" srcId="{927B3049-4B11-42C5-93A7-F247E70E9123}" destId="{B750EADB-FE43-4356-A175-3F6D3895A78E}" srcOrd="0" destOrd="0" presId="urn:microsoft.com/office/officeart/2005/8/layout/orgChart1"/>
    <dgm:cxn modelId="{59F04273-B6FA-46D3-B4C4-AEF3DDB96022}" type="presParOf" srcId="{927B3049-4B11-42C5-93A7-F247E70E9123}" destId="{E69DB9D1-9256-4E8E-8FB2-2E8FFE9BEC5B}" srcOrd="1" destOrd="0" presId="urn:microsoft.com/office/officeart/2005/8/layout/orgChart1"/>
    <dgm:cxn modelId="{58E661DF-9DE2-453D-80CF-69138AB2A9A6}" type="presParOf" srcId="{61F54C44-FB44-43FF-91C1-F30826E8AF6D}" destId="{58A8AA1B-6877-4C05-A083-7F27A1FCE335}" srcOrd="1" destOrd="0" presId="urn:microsoft.com/office/officeart/2005/8/layout/orgChart1"/>
    <dgm:cxn modelId="{7DF7EFD7-455A-48AB-8F7E-45109C08F0B0}" type="presParOf" srcId="{61F54C44-FB44-43FF-91C1-F30826E8AF6D}" destId="{8302D2DB-DBB4-4456-B1B5-DDD562B347C2}" srcOrd="2" destOrd="0" presId="urn:microsoft.com/office/officeart/2005/8/layout/orgChart1"/>
    <dgm:cxn modelId="{B3E764F9-967E-4C55-B49E-193CA1E50423}" type="presParOf" srcId="{72DBA338-98C6-4B4B-956C-527F9632B18E}" destId="{B552BE95-9B49-4AC9-9BC7-723C0F8DA32E}" srcOrd="2" destOrd="0" presId="urn:microsoft.com/office/officeart/2005/8/layout/orgChart1"/>
    <dgm:cxn modelId="{009234AB-E457-4EF2-9907-B5E5A0A35488}" type="presParOf" srcId="{B552BE95-9B49-4AC9-9BC7-723C0F8DA32E}" destId="{12126115-F42A-47FC-A8A5-8BBE067E77E9}" srcOrd="0" destOrd="0" presId="urn:microsoft.com/office/officeart/2005/8/layout/orgChart1"/>
    <dgm:cxn modelId="{34834A4B-2A54-44C7-B8D1-5F6B5E845E83}" type="presParOf" srcId="{B552BE95-9B49-4AC9-9BC7-723C0F8DA32E}" destId="{03A392B0-4544-49C9-8CEE-76F0338EBC18}" srcOrd="1" destOrd="0" presId="urn:microsoft.com/office/officeart/2005/8/layout/orgChart1"/>
    <dgm:cxn modelId="{64562B49-0D6B-4A06-986B-DBD04DD4DBB3}" type="presParOf" srcId="{03A392B0-4544-49C9-8CEE-76F0338EBC18}" destId="{CED339DD-69FB-433D-886E-FEEFF609968F}" srcOrd="0" destOrd="0" presId="urn:microsoft.com/office/officeart/2005/8/layout/orgChart1"/>
    <dgm:cxn modelId="{39AC33DD-4299-48C8-A0B0-CFECE396607E}" type="presParOf" srcId="{CED339DD-69FB-433D-886E-FEEFF609968F}" destId="{0D1488C0-039F-4EB3-A6AF-2873D85C0586}" srcOrd="0" destOrd="0" presId="urn:microsoft.com/office/officeart/2005/8/layout/orgChart1"/>
    <dgm:cxn modelId="{67C5BA14-C7DE-4448-BB6D-A61B6ECEE03B}" type="presParOf" srcId="{CED339DD-69FB-433D-886E-FEEFF609968F}" destId="{781878DD-C6E9-4094-93EC-690204DCF56A}" srcOrd="1" destOrd="0" presId="urn:microsoft.com/office/officeart/2005/8/layout/orgChart1"/>
    <dgm:cxn modelId="{B4983325-B965-4233-8F57-7426905090BE}" type="presParOf" srcId="{03A392B0-4544-49C9-8CEE-76F0338EBC18}" destId="{DA9A21DB-7857-4DE2-B2BE-946EB906ABE2}" srcOrd="1" destOrd="0" presId="urn:microsoft.com/office/officeart/2005/8/layout/orgChart1"/>
    <dgm:cxn modelId="{34D260A4-55B0-460F-86C9-156B9E67A4A3}" type="presParOf" srcId="{03A392B0-4544-49C9-8CEE-76F0338EBC18}" destId="{776E3A75-5E7C-4329-B32F-BADD8DFCCF48}" srcOrd="2" destOrd="0" presId="urn:microsoft.com/office/officeart/2005/8/layout/orgChart1"/>
    <dgm:cxn modelId="{00BE62F0-E0FE-4699-9D44-FEC9A753527A}" type="presParOf" srcId="{776E3A75-5E7C-4329-B32F-BADD8DFCCF48}" destId="{B25A44BB-D142-4C32-A685-4737E7B9A78F}" srcOrd="0" destOrd="0" presId="urn:microsoft.com/office/officeart/2005/8/layout/orgChart1"/>
    <dgm:cxn modelId="{A6178F1F-3D80-4F74-9596-B7517974B66F}" type="presParOf" srcId="{776E3A75-5E7C-4329-B32F-BADD8DFCCF48}" destId="{856DF582-5EFA-4B41-81E5-95B869994FB7}" srcOrd="1" destOrd="0" presId="urn:microsoft.com/office/officeart/2005/8/layout/orgChart1"/>
    <dgm:cxn modelId="{D7D211E1-976C-4AC6-8941-FFE99989B8B5}" type="presParOf" srcId="{856DF582-5EFA-4B41-81E5-95B869994FB7}" destId="{F98808C7-46FF-4594-8BFC-9223851428FD}" srcOrd="0" destOrd="0" presId="urn:microsoft.com/office/officeart/2005/8/layout/orgChart1"/>
    <dgm:cxn modelId="{1BDCE5D6-5B95-4DB1-B3EA-EF3A4D161E88}" type="presParOf" srcId="{F98808C7-46FF-4594-8BFC-9223851428FD}" destId="{EAAE518D-BA81-44DA-9A3E-85021DBA6A8A}" srcOrd="0" destOrd="0" presId="urn:microsoft.com/office/officeart/2005/8/layout/orgChart1"/>
    <dgm:cxn modelId="{47A98ACF-DA3E-4389-9CA4-CE1DF76728E7}" type="presParOf" srcId="{F98808C7-46FF-4594-8BFC-9223851428FD}" destId="{9EF22A1E-8B49-425F-B43E-6816B800D8A2}" srcOrd="1" destOrd="0" presId="urn:microsoft.com/office/officeart/2005/8/layout/orgChart1"/>
    <dgm:cxn modelId="{E4BE64C4-5330-49B8-9A55-8DCF0732ED73}" type="presParOf" srcId="{856DF582-5EFA-4B41-81E5-95B869994FB7}" destId="{FB0B94E8-21AE-4667-A0CF-860CD5996180}" srcOrd="1" destOrd="0" presId="urn:microsoft.com/office/officeart/2005/8/layout/orgChart1"/>
    <dgm:cxn modelId="{7DAB97F1-83F5-4662-9511-A7E368395EF2}" type="presParOf" srcId="{856DF582-5EFA-4B41-81E5-95B869994FB7}" destId="{35F3F037-FC84-4E00-9B72-7F751051FA42}" srcOrd="2" destOrd="0" presId="urn:microsoft.com/office/officeart/2005/8/layout/orgChart1"/>
    <dgm:cxn modelId="{67123E05-6C71-4DBD-972E-33CE1D819BFE}" type="presParOf" srcId="{B552BE95-9B49-4AC9-9BC7-723C0F8DA32E}" destId="{5BC03B37-2C54-4D39-87EC-F04956EB47D1}" srcOrd="2" destOrd="0" presId="urn:microsoft.com/office/officeart/2005/8/layout/orgChart1"/>
    <dgm:cxn modelId="{841F96A9-259F-4504-9057-B9CC99D60763}" type="presParOf" srcId="{B552BE95-9B49-4AC9-9BC7-723C0F8DA32E}" destId="{8C0715CB-DBF4-4942-9B83-512F1A2EF5F6}" srcOrd="3" destOrd="0" presId="urn:microsoft.com/office/officeart/2005/8/layout/orgChart1"/>
    <dgm:cxn modelId="{563E3D79-4AA7-4DE8-80AB-EAF072A27FA3}" type="presParOf" srcId="{8C0715CB-DBF4-4942-9B83-512F1A2EF5F6}" destId="{D0F92B6C-828C-4981-85D0-76D02A416EA4}" srcOrd="0" destOrd="0" presId="urn:microsoft.com/office/officeart/2005/8/layout/orgChart1"/>
    <dgm:cxn modelId="{7349C2F6-57BE-401D-9A42-813608E803C8}" type="presParOf" srcId="{D0F92B6C-828C-4981-85D0-76D02A416EA4}" destId="{5AC97CF1-7268-4639-B7F3-0D5BF1121B6C}" srcOrd="0" destOrd="0" presId="urn:microsoft.com/office/officeart/2005/8/layout/orgChart1"/>
    <dgm:cxn modelId="{521F543F-139F-4B8A-9900-7A41992810CD}" type="presParOf" srcId="{D0F92B6C-828C-4981-85D0-76D02A416EA4}" destId="{1664034F-475A-4F2F-984D-BC187648F25F}" srcOrd="1" destOrd="0" presId="urn:microsoft.com/office/officeart/2005/8/layout/orgChart1"/>
    <dgm:cxn modelId="{A8DAB667-0C7D-4EC0-84B9-8096201F5980}" type="presParOf" srcId="{8C0715CB-DBF4-4942-9B83-512F1A2EF5F6}" destId="{4547142D-1825-4A47-AC35-AB65B6B8E978}" srcOrd="1" destOrd="0" presId="urn:microsoft.com/office/officeart/2005/8/layout/orgChart1"/>
    <dgm:cxn modelId="{8163F413-75AF-428D-BDD6-22E29B85CCF6}" type="presParOf" srcId="{8C0715CB-DBF4-4942-9B83-512F1A2EF5F6}" destId="{BEF24F14-5D2E-47E8-94D0-1F20C96862BA}" srcOrd="2" destOrd="0" presId="urn:microsoft.com/office/officeart/2005/8/layout/orgChart1"/>
    <dgm:cxn modelId="{204191B3-CD98-498F-A8F4-325EF90B805A}" type="presParOf" srcId="{BEF24F14-5D2E-47E8-94D0-1F20C96862BA}" destId="{8A7DE66A-E820-4664-92E8-9498F64AB640}" srcOrd="0" destOrd="0" presId="urn:microsoft.com/office/officeart/2005/8/layout/orgChart1"/>
    <dgm:cxn modelId="{673CC25A-2980-49F8-9E4F-91D14DD10451}" type="presParOf" srcId="{BEF24F14-5D2E-47E8-94D0-1F20C96862BA}" destId="{EB1830A7-8AC8-426D-B6C4-B10438B79BEB}" srcOrd="1" destOrd="0" presId="urn:microsoft.com/office/officeart/2005/8/layout/orgChart1"/>
    <dgm:cxn modelId="{1FE1460B-AB27-44E0-8FA2-52F967DD3329}" type="presParOf" srcId="{EB1830A7-8AC8-426D-B6C4-B10438B79BEB}" destId="{C46C4A3F-AF35-4AAA-9366-874DF5F2B5DC}" srcOrd="0" destOrd="0" presId="urn:microsoft.com/office/officeart/2005/8/layout/orgChart1"/>
    <dgm:cxn modelId="{1D256CE2-C97D-424D-9A75-6FB8CA2EB41A}" type="presParOf" srcId="{C46C4A3F-AF35-4AAA-9366-874DF5F2B5DC}" destId="{EBA43491-0E8E-463C-81F2-974F0BE50DD1}" srcOrd="0" destOrd="0" presId="urn:microsoft.com/office/officeart/2005/8/layout/orgChart1"/>
    <dgm:cxn modelId="{BD0AE82A-56D5-47A9-988B-DF7CB5C272F2}" type="presParOf" srcId="{C46C4A3F-AF35-4AAA-9366-874DF5F2B5DC}" destId="{A76A5E0C-0B44-446C-8AA0-B1F9CEA190B3}" srcOrd="1" destOrd="0" presId="urn:microsoft.com/office/officeart/2005/8/layout/orgChart1"/>
    <dgm:cxn modelId="{3110276E-B6A9-4736-AFF4-7ED440BCB980}" type="presParOf" srcId="{EB1830A7-8AC8-426D-B6C4-B10438B79BEB}" destId="{A18E1D2F-6F07-471C-9107-014506E6DC16}" srcOrd="1" destOrd="0" presId="urn:microsoft.com/office/officeart/2005/8/layout/orgChart1"/>
    <dgm:cxn modelId="{4124256C-BC0D-47B9-9304-0667226CD08D}" type="presParOf" srcId="{EB1830A7-8AC8-426D-B6C4-B10438B79BEB}" destId="{92CE0C84-6064-4786-9C9C-CDAF59970C17}" srcOrd="2" destOrd="0" presId="urn:microsoft.com/office/officeart/2005/8/layout/orgChart1"/>
    <dgm:cxn modelId="{C922FDA1-0D31-4B78-9A22-10082051A530}" type="presParOf" srcId="{DC619A8F-5A20-4472-AA49-79C29C7526FE}" destId="{8A9B7781-DB9E-470E-A4AD-32A3E38E8BAA}" srcOrd="2" destOrd="0" presId="urn:microsoft.com/office/officeart/2005/8/layout/orgChart1"/>
    <dgm:cxn modelId="{F874128D-D6D3-4693-ACB9-ED9F8B73B884}" type="presParOf" srcId="{7B3BCA42-F7EE-47D9-A2FE-9590E5BC5C5B}" destId="{70A983C7-05DB-4FDB-A85F-D67448D62A24}" srcOrd="2" destOrd="0" presId="urn:microsoft.com/office/officeart/2005/8/layout/orgChart1"/>
    <dgm:cxn modelId="{A8CD9541-2B00-4953-B84E-0B9617D50F46}" type="presParOf" srcId="{E2EB94BF-938F-4A08-9AE4-19B9BAC26D6C}" destId="{BB9DB08A-F23A-42AF-9EBD-543E37681B7B}" srcOrd="2" destOrd="0" presId="urn:microsoft.com/office/officeart/2005/8/layout/orgChart1"/>
  </dgm:cxnLst>
  <dgm:bg/>
  <dgm:whole/>
</dgm:dataModel>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1EA2C8-5F84-4875-B7E0-07FEC4830AE9}" type="datetimeFigureOut">
              <a:rPr lang="en-US" smtClean="0"/>
              <a:pPr/>
              <a:t>11/10/2012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73ADC-8BE0-4AF6-93E7-B5A382CDF3CB}"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5B6FDF-E363-4498-BDBE-38FE03B24F78}" type="datetimeFigureOut">
              <a:rPr lang="en-US" smtClean="0"/>
              <a:pPr/>
              <a:t>11/10/2012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A0DE12-8AE3-4A5D-A61B-D44C77AC589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A0DE12-8AE3-4A5D-A61B-D44C77AC5896}"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4"/>
          <p:cNvSpPr>
            <a:spLocks noGrp="1" noChangeArrowheads="1"/>
          </p:cNvSpPr>
          <p:nvPr>
            <p:ph type="dt" sz="half" idx="10"/>
          </p:nvPr>
        </p:nvSpPr>
        <p:spPr>
          <a:ln/>
        </p:spPr>
        <p:txBody>
          <a:bodyPr/>
          <a:lstStyle>
            <a:lvl1pPr>
              <a:defRPr/>
            </a:lvl1pPr>
          </a:lstStyle>
          <a:p>
            <a:pPr>
              <a:defRPr/>
            </a:pPr>
            <a:endParaRPr lang="en-US"/>
          </a:p>
        </p:txBody>
      </p:sp>
      <p:sp>
        <p:nvSpPr>
          <p:cNvPr id="8" name="Rectangle 45"/>
          <p:cNvSpPr>
            <a:spLocks noGrp="1" noChangeArrowheads="1"/>
          </p:cNvSpPr>
          <p:nvPr>
            <p:ph type="ftr" sz="quarter" idx="11"/>
          </p:nvPr>
        </p:nvSpPr>
        <p:spPr>
          <a:ln/>
        </p:spPr>
        <p:txBody>
          <a:bodyPr/>
          <a:lstStyle>
            <a:lvl1pPr>
              <a:defRPr/>
            </a:lvl1pPr>
          </a:lstStyle>
          <a:p>
            <a:pPr>
              <a:defRPr/>
            </a:pPr>
            <a:endParaRPr lang="en-US"/>
          </a:p>
        </p:txBody>
      </p:sp>
      <p:sp>
        <p:nvSpPr>
          <p:cNvPr id="9" name="Rectangle 46"/>
          <p:cNvSpPr>
            <a:spLocks noGrp="1" noChangeArrowheads="1"/>
          </p:cNvSpPr>
          <p:nvPr>
            <p:ph type="sldNum" sz="quarter" idx="12"/>
          </p:nvPr>
        </p:nvSpPr>
        <p:spPr>
          <a:ln/>
        </p:spPr>
        <p:txBody>
          <a:bodyPr/>
          <a:lstStyle>
            <a:lvl1pPr>
              <a:defRPr/>
            </a:lvl1pPr>
          </a:lstStyle>
          <a:p>
            <a:pPr>
              <a:defRPr/>
            </a:pPr>
            <a:fld id="{0125D345-DCB6-4C64-9691-2F06AE399DE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ACDC7C-E690-4F59-89E3-F39BB690F9B1}" type="datetimeFigureOut">
              <a:rPr lang="en-US" smtClean="0"/>
              <a:pPr/>
              <a:t>11/10/2012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B222C-EE06-40F8-B53E-71F8F74DB9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ACDC7C-E690-4F59-89E3-F39BB690F9B1}" type="datetimeFigureOut">
              <a:rPr lang="en-US" smtClean="0"/>
              <a:pPr/>
              <a:t>11/10/2012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B222C-EE06-40F8-B53E-71F8F74DB96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2457450"/>
          </a:xfrm>
        </p:spPr>
        <p:txBody>
          <a:bodyPr/>
          <a:lstStyle/>
          <a:p>
            <a:r>
              <a:rPr lang="en-US" dirty="0" smtClean="0">
                <a:latin typeface="Times New Roman" pitchFamily="18" charset="0"/>
              </a:rPr>
              <a:t>TIẾP CẬN HỘI CHỨNG HUYẾT TÁN TRẺ EM </a:t>
            </a:r>
            <a:endParaRPr lang="en-US" dirty="0">
              <a:latin typeface="Times New Roman" pitchFamily="18" charset="0"/>
            </a:endParaRPr>
          </a:p>
        </p:txBody>
      </p:sp>
      <p:sp>
        <p:nvSpPr>
          <p:cNvPr id="3" name="Subtitle 2"/>
          <p:cNvSpPr>
            <a:spLocks noGrp="1"/>
          </p:cNvSpPr>
          <p:nvPr>
            <p:ph type="subTitle" idx="1"/>
          </p:nvPr>
        </p:nvSpPr>
        <p:spPr/>
        <p:txBody>
          <a:bodyPr/>
          <a:lstStyle/>
          <a:p>
            <a:r>
              <a:rPr lang="en-US" dirty="0" smtClean="0">
                <a:latin typeface="Times New Roman" pitchFamily="18" charset="0"/>
                <a:cs typeface="Times New Roman" pitchFamily="18" charset="0"/>
              </a:rPr>
              <a:t>THUYET TRINH NHOM NHO</a:t>
            </a:r>
          </a:p>
          <a:p>
            <a:r>
              <a:rPr lang="en-US" dirty="0" smtClean="0">
                <a:latin typeface="Times New Roman" pitchFamily="18" charset="0"/>
                <a:cs typeface="Times New Roman" pitchFamily="18" charset="0"/>
              </a:rPr>
              <a:t>ĐỐI TƯỢNG SAU ĐẠI HỌC</a:t>
            </a:r>
          </a:p>
          <a:p>
            <a:r>
              <a:rPr lang="en-US" dirty="0" smtClean="0">
                <a:latin typeface="Times New Roman" pitchFamily="18" charset="0"/>
                <a:cs typeface="Times New Roman" pitchFamily="18" charset="0"/>
              </a:rPr>
              <a:t>THỜI GIAN 4 </a:t>
            </a:r>
            <a:r>
              <a:rPr lang="en-US" dirty="0" err="1" smtClean="0">
                <a:latin typeface="Times New Roman" pitchFamily="18" charset="0"/>
                <a:cs typeface="Times New Roman" pitchFamily="18" charset="0"/>
              </a:rPr>
              <a:t>TiẾT</a:t>
            </a:r>
            <a:endParaRPr lang="en-US"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a:xfrm>
            <a:off x="0" y="0"/>
            <a:ext cx="9144000" cy="914400"/>
          </a:xfrm>
        </p:spPr>
        <p:txBody>
          <a:bodyPr>
            <a:normAutofit/>
          </a:bodyPr>
          <a:lstStyle/>
          <a:p>
            <a:pPr eaLnBrk="1" hangingPunct="1">
              <a:defRPr/>
            </a:pPr>
            <a:r>
              <a:rPr lang="en-US" sz="3600" b="0" dirty="0" smtClean="0">
                <a:latin typeface="Times New Roman" pitchFamily="18" charset="0"/>
                <a:cs typeface="Times New Roman" pitchFamily="18" charset="0"/>
              </a:rPr>
              <a:t>TRIỆU CHỨNG LÂM SÀNG</a:t>
            </a:r>
          </a:p>
        </p:txBody>
      </p:sp>
      <p:sp>
        <p:nvSpPr>
          <p:cNvPr id="10243" name="Rectangle 3"/>
          <p:cNvSpPr>
            <a:spLocks noGrp="1" noChangeArrowheads="1"/>
          </p:cNvSpPr>
          <p:nvPr>
            <p:ph idx="1"/>
          </p:nvPr>
        </p:nvSpPr>
        <p:spPr>
          <a:xfrm>
            <a:off x="0" y="990600"/>
            <a:ext cx="9144000" cy="5867400"/>
          </a:xfrm>
        </p:spPr>
        <p:txBody>
          <a:bodyPr>
            <a:normAutofit lnSpcReduction="10000"/>
          </a:bodyPr>
          <a:lstStyle/>
          <a:p>
            <a:pPr marL="609600" indent="-6096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Huyết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mãn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truyền</a:t>
            </a:r>
            <a:r>
              <a:rPr lang="en-US" sz="2000" dirty="0" smtClean="0">
                <a:latin typeface="Times New Roman" pitchFamily="18" charset="0"/>
                <a:cs typeface="Times New Roman" pitchFamily="18" charset="0"/>
              </a:rPr>
              <a:t>)</a:t>
            </a:r>
          </a:p>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Thiếu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nhiều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mức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độ</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nhẹ</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trung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bình</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nặng</a:t>
            </a:r>
            <a:r>
              <a:rPr lang="en-US" sz="2000" dirty="0" smtClean="0">
                <a:latin typeface="Times New Roman" pitchFamily="18" charset="0"/>
                <a:cs typeface="Times New Roman" pitchFamily="18" charset="0"/>
              </a:rPr>
              <a:t> </a:t>
            </a:r>
          </a:p>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Vàng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da</a:t>
            </a:r>
            <a:r>
              <a:rPr lang="en-US" sz="2000" dirty="0" smtClean="0">
                <a:latin typeface="Times New Roman" pitchFamily="18" charset="0"/>
                <a:cs typeface="Times New Roman" pitchFamily="18" charset="0"/>
              </a:rPr>
              <a:t> </a:t>
            </a:r>
          </a:p>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Lách</a:t>
            </a:r>
            <a:r>
              <a:rPr lang="en-US" sz="2000" dirty="0" smtClean="0">
                <a:latin typeface="Times New Roman" pitchFamily="18" charset="0"/>
                <a:cs typeface="Times New Roman" pitchFamily="18" charset="0"/>
              </a:rPr>
              <a:t> to</a:t>
            </a:r>
          </a:p>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Sỏi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mật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sỏi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sắc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tố</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đen</a:t>
            </a:r>
            <a:r>
              <a:rPr lang="en-US" sz="2000" dirty="0" smtClean="0">
                <a:latin typeface="Times New Roman" pitchFamily="18" charset="0"/>
                <a:cs typeface="Times New Roman" pitchFamily="18" charset="0"/>
              </a:rPr>
              <a:t> ,# 10mm, 40-80% </a:t>
            </a:r>
            <a:r>
              <a:rPr lang="en-US" sz="2000" dirty="0" err="1" smtClean="0">
                <a:latin typeface="Times New Roman" pitchFamily="18" charset="0"/>
                <a:cs typeface="Times New Roman" pitchFamily="18" charset="0"/>
              </a:rPr>
              <a:t>có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cản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quang</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Chẩn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đoán</a:t>
            </a:r>
            <a:r>
              <a:rPr lang="en-US" sz="2000" dirty="0" smtClean="0">
                <a:latin typeface="Times New Roman" pitchFamily="18" charset="0"/>
                <a:cs typeface="Times New Roman" pitchFamily="18" charset="0"/>
              </a:rPr>
              <a:t> = oral </a:t>
            </a:r>
            <a:r>
              <a:rPr lang="en-US" sz="2000" dirty="0" err="1" smtClean="0">
                <a:latin typeface="Times New Roman" pitchFamily="18" charset="0"/>
                <a:cs typeface="Times New Roman" pitchFamily="18" charset="0"/>
              </a:rPr>
              <a:t>cholescystography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Sinh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lý</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bệnh</a:t>
            </a:r>
            <a:r>
              <a:rPr lang="en-US" sz="2000" dirty="0" smtClean="0">
                <a:latin typeface="Times New Roman" pitchFamily="18" charset="0"/>
                <a:cs typeface="Times New Roman" pitchFamily="18" charset="0"/>
              </a:rPr>
              <a:t>: do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bilirubin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tiếp</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lượng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calci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giảm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mật</a:t>
            </a:r>
            <a:r>
              <a:rPr lang="en-US" sz="2000" dirty="0" smtClean="0">
                <a:latin typeface="Times New Roman" pitchFamily="18" charset="0"/>
                <a:cs typeface="Times New Roman" pitchFamily="18" charset="0"/>
              </a:rPr>
              <a:t>. </a:t>
            </a:r>
          </a:p>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Biến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dạng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xương</a:t>
            </a:r>
            <a:r>
              <a:rPr lang="en-US" sz="2000" dirty="0" smtClean="0">
                <a:latin typeface="Times New Roman" pitchFamily="18" charset="0"/>
                <a:cs typeface="Times New Roman" pitchFamily="18" charset="0"/>
              </a:rPr>
              <a:t>: do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sản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tuỷ</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xương</a:t>
            </a:r>
            <a:r>
              <a:rPr lang="en-US" sz="2000" dirty="0" smtClean="0">
                <a:latin typeface="Times New Roman" pitchFamily="18" charset="0"/>
                <a:cs typeface="Times New Roman" pitchFamily="18" charset="0"/>
              </a:rPr>
              <a:t>.</a:t>
            </a:r>
          </a:p>
          <a:p>
            <a:pPr marL="990600" lvl="1" indent="-5334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Cơn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suy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tuỷ</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trên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nền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mãn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sau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nhiễm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siêu</a:t>
            </a:r>
            <a:r>
              <a:rPr lang="en-US" sz="2000" dirty="0" smtClean="0">
                <a:latin typeface="Times New Roman" pitchFamily="18" charset="0"/>
                <a:cs typeface="Times New Roman" pitchFamily="18" charset="0"/>
              </a:rPr>
              <a:t> vi ( human parvovirus B19).</a:t>
            </a:r>
          </a:p>
          <a:p>
            <a:pPr marL="609600" indent="-6096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Huyết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cấp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mắc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phải</a:t>
            </a:r>
            <a:r>
              <a:rPr lang="en-US" sz="2000" dirty="0" smtClean="0">
                <a:latin typeface="Times New Roman" pitchFamily="18" charset="0"/>
                <a:cs typeface="Times New Roman" pitchFamily="18" charset="0"/>
              </a:rPr>
              <a:t>)</a:t>
            </a:r>
          </a:p>
          <a:p>
            <a:pPr marL="1009650" lvl="1"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Huyết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cấp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đột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ngột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nhức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đau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lưng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đau</a:t>
            </a:r>
            <a:r>
              <a:rPr lang="en-US" sz="2000" dirty="0" smtClean="0">
                <a:latin typeface="Times New Roman" pitchFamily="18" charset="0"/>
                <a:cs typeface="Times New Roman" pitchFamily="18" charset="0"/>
              </a:rPr>
              <a:t> chi, </a:t>
            </a:r>
            <a:r>
              <a:rPr lang="en-US" sz="2000" dirty="0" err="1" smtClean="0">
                <a:latin typeface="Times New Roman" pitchFamily="18" charset="0"/>
                <a:cs typeface="Times New Roman" pitchFamily="18" charset="0"/>
              </a:rPr>
              <a:t>đau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bụng</a:t>
            </a:r>
            <a:endParaRPr lang="en-US" sz="2000" dirty="0" smtClean="0">
              <a:latin typeface="Times New Roman" pitchFamily="18" charset="0"/>
              <a:cs typeface="Times New Roman" pitchFamily="18" charset="0"/>
            </a:endParaRPr>
          </a:p>
          <a:p>
            <a:pPr marL="1009650" lvl="1"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Thiếu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cấp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nhức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lừ</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đừ</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ói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mữa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sốt</a:t>
            </a:r>
            <a:r>
              <a:rPr lang="en-US" sz="2000" dirty="0" smtClean="0">
                <a:latin typeface="Times New Roman" pitchFamily="18" charset="0"/>
                <a:cs typeface="Times New Roman" pitchFamily="18" charset="0"/>
              </a:rPr>
              <a:t> run , </a:t>
            </a:r>
            <a:r>
              <a:rPr lang="en-US" sz="2000" dirty="0" err="1" smtClean="0">
                <a:latin typeface="Times New Roman" pitchFamily="18" charset="0"/>
                <a:cs typeface="Times New Roman" pitchFamily="18" charset="0"/>
              </a:rPr>
              <a:t>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nhợt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tiểu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ít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nhanh</a:t>
            </a:r>
            <a:endParaRPr lang="en-US" sz="2000" dirty="0" smtClean="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7" name="Content Placeholder 3" descr="P1030740.JPG"/>
          <p:cNvPicPr>
            <a:picLocks noGrp="1" noChangeAspect="1"/>
          </p:cNvPicPr>
          <p:nvPr>
            <p:ph sz="half" idx="1"/>
          </p:nvPr>
        </p:nvPicPr>
        <p:blipFill>
          <a:blip r:embed="rId2" cstate="print"/>
          <a:srcRect/>
          <a:stretch>
            <a:fillRect/>
          </a:stretch>
        </p:blipFill>
        <p:spPr>
          <a:xfrm>
            <a:off x="152400" y="1905000"/>
            <a:ext cx="4495800" cy="4191000"/>
          </a:xfrm>
          <a:prstGeom prst="rect">
            <a:avLst/>
          </a:prstGeom>
        </p:spPr>
      </p:pic>
      <p:pic>
        <p:nvPicPr>
          <p:cNvPr id="8" name="Content Placeholder 3" descr="P1030742.JPG"/>
          <p:cNvPicPr>
            <a:picLocks noGrp="1" noChangeAspect="1"/>
          </p:cNvPicPr>
          <p:nvPr>
            <p:ph sz="half" idx="2"/>
          </p:nvPr>
        </p:nvPicPr>
        <p:blipFill>
          <a:blip r:embed="rId3" cstate="print"/>
          <a:srcRect/>
          <a:stretch>
            <a:fillRect/>
          </a:stretch>
        </p:blipFill>
        <p:spPr>
          <a:xfrm>
            <a:off x="4648200" y="1905000"/>
            <a:ext cx="4267200" cy="411480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8" name="Content Placeholder 3" descr="P1030739.JPG"/>
          <p:cNvPicPr>
            <a:picLocks noGrp="1" noChangeAspect="1"/>
          </p:cNvPicPr>
          <p:nvPr>
            <p:ph sz="half" idx="1"/>
          </p:nvPr>
        </p:nvPicPr>
        <p:blipFill>
          <a:blip r:embed="rId2" cstate="print"/>
          <a:srcRect/>
          <a:stretch>
            <a:fillRect/>
          </a:stretch>
        </p:blipFill>
        <p:spPr>
          <a:xfrm>
            <a:off x="228600" y="2348706"/>
            <a:ext cx="4419600" cy="3823494"/>
          </a:xfrm>
        </p:spPr>
      </p:pic>
      <p:pic>
        <p:nvPicPr>
          <p:cNvPr id="9" name="Content Placeholder 3" descr="4. cholelithial in HA.JPG"/>
          <p:cNvPicPr>
            <a:picLocks noGrp="1" noChangeAspect="1"/>
          </p:cNvPicPr>
          <p:nvPr>
            <p:ph sz="half" idx="2"/>
          </p:nvPr>
        </p:nvPicPr>
        <p:blipFill>
          <a:blip r:embed="rId3"/>
          <a:srcRect/>
          <a:stretch>
            <a:fillRect/>
          </a:stretch>
        </p:blipFill>
        <p:spPr>
          <a:xfrm>
            <a:off x="4876800" y="2286000"/>
            <a:ext cx="4114800" cy="39624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0" y="0"/>
            <a:ext cx="9144000" cy="762000"/>
          </a:xfrm>
        </p:spPr>
        <p:txBody>
          <a:bodyPr>
            <a:noAutofit/>
          </a:bodyPr>
          <a:lstStyle/>
          <a:p>
            <a:pPr eaLnBrk="1" hangingPunct="1">
              <a:defRPr/>
            </a:pPr>
            <a:r>
              <a:rPr lang="en-US" sz="3200" b="0" dirty="0" smtClean="0">
                <a:latin typeface="Times New Roman" pitchFamily="18" charset="0"/>
                <a:cs typeface="Times New Roman" pitchFamily="18" charset="0"/>
              </a:rPr>
              <a:t>CẬN LÂM SÀNG:DẤU HIỆU TĂNG PHÁ HỦY </a:t>
            </a:r>
            <a:r>
              <a:rPr lang="en-US" sz="3200" dirty="0" smtClean="0">
                <a:latin typeface="Times New Roman" pitchFamily="18" charset="0"/>
                <a:cs typeface="Times New Roman" pitchFamily="18" charset="0"/>
              </a:rPr>
              <a:t>HC</a:t>
            </a:r>
            <a:endParaRPr lang="en-US" sz="3200" b="0" dirty="0" smtClean="0">
              <a:latin typeface="Times New Roman" pitchFamily="18" charset="0"/>
              <a:cs typeface="Times New Roman" pitchFamily="18" charset="0"/>
            </a:endParaRPr>
          </a:p>
        </p:txBody>
      </p:sp>
      <p:sp>
        <p:nvSpPr>
          <p:cNvPr id="20483" name="Rectangle 3"/>
          <p:cNvSpPr>
            <a:spLocks noGrp="1" noChangeArrowheads="1"/>
          </p:cNvSpPr>
          <p:nvPr>
            <p:ph idx="1"/>
          </p:nvPr>
        </p:nvSpPr>
        <p:spPr>
          <a:xfrm>
            <a:off x="0" y="685800"/>
            <a:ext cx="9144000" cy="6172200"/>
          </a:xfrm>
        </p:spPr>
        <p:txBody>
          <a:bodyPr>
            <a:noAutofit/>
          </a:bodyPr>
          <a:lstStyle/>
          <a:p>
            <a:pPr marL="990600" lvl="1" indent="-533400" eaLnBrk="1" hangingPunct="1">
              <a:lnSpc>
                <a:spcPct val="150000"/>
              </a:lnSpc>
              <a:buNone/>
              <a:defRPr/>
            </a:pPr>
            <a:r>
              <a:rPr lang="en-US" sz="1800" dirty="0" smtClean="0">
                <a:solidFill>
                  <a:srgbClr val="FF0000"/>
                </a:solidFill>
                <a:latin typeface="Times New Roman" pitchFamily="18" charset="0"/>
                <a:cs typeface="Times New Roman" pitchFamily="18" charset="0"/>
              </a:rPr>
              <a:t>1. </a:t>
            </a:r>
            <a:r>
              <a:rPr lang="en-US" sz="1800" dirty="0" err="1" smtClean="0">
                <a:solidFill>
                  <a:srgbClr val="FF0000"/>
                </a:solidFill>
                <a:latin typeface="Times New Roman" pitchFamily="18" charset="0"/>
                <a:cs typeface="Times New Roman" pitchFamily="18" charset="0"/>
              </a:rPr>
              <a:t>Đời</a:t>
            </a:r>
            <a:r>
              <a:rPr lang="en-US" sz="1800" dirty="0" smtClean="0">
                <a:solidFill>
                  <a:srgbClr val="FF0000"/>
                </a:solidFill>
                <a:latin typeface="Times New Roman" pitchFamily="18" charset="0"/>
                <a:cs typeface="Times New Roman" pitchFamily="18" charset="0"/>
              </a:rPr>
              <a:t> </a:t>
            </a:r>
            <a:r>
              <a:rPr lang="en-US" sz="1800" dirty="0" err="1" smtClean="0">
                <a:solidFill>
                  <a:srgbClr val="FF0000"/>
                </a:solidFill>
                <a:latin typeface="Times New Roman" pitchFamily="18" charset="0"/>
                <a:cs typeface="Times New Roman" pitchFamily="18" charset="0"/>
              </a:rPr>
              <a:t>sống</a:t>
            </a:r>
            <a:r>
              <a:rPr lang="en-US" sz="1800" dirty="0" smtClean="0">
                <a:solidFill>
                  <a:srgbClr val="FF0000"/>
                </a:solidFill>
                <a:latin typeface="Times New Roman" pitchFamily="18" charset="0"/>
                <a:cs typeface="Times New Roman" pitchFamily="18" charset="0"/>
              </a:rPr>
              <a:t> </a:t>
            </a:r>
            <a:r>
              <a:rPr lang="en-US" sz="1800" dirty="0" err="1" smtClean="0">
                <a:solidFill>
                  <a:srgbClr val="FF0000"/>
                </a:solidFill>
                <a:latin typeface="Times New Roman" pitchFamily="18" charset="0"/>
                <a:cs typeface="Times New Roman" pitchFamily="18" charset="0"/>
              </a:rPr>
              <a:t>hồng</a:t>
            </a:r>
            <a:r>
              <a:rPr lang="en-US" sz="1800" dirty="0" smtClean="0">
                <a:solidFill>
                  <a:srgbClr val="FF0000"/>
                </a:solidFill>
                <a:latin typeface="Times New Roman" pitchFamily="18" charset="0"/>
                <a:cs typeface="Times New Roman" pitchFamily="18" charset="0"/>
              </a:rPr>
              <a:t> </a:t>
            </a:r>
            <a:r>
              <a:rPr lang="en-US" sz="1800" dirty="0" err="1" smtClean="0">
                <a:solidFill>
                  <a:srgbClr val="FF0000"/>
                </a:solidFill>
                <a:latin typeface="Times New Roman" pitchFamily="18" charset="0"/>
                <a:cs typeface="Times New Roman" pitchFamily="18" charset="0"/>
              </a:rPr>
              <a:t>cầu</a:t>
            </a:r>
            <a:r>
              <a:rPr lang="en-US" sz="1800" dirty="0" smtClean="0">
                <a:solidFill>
                  <a:srgbClr val="FF0000"/>
                </a:solidFill>
                <a:latin typeface="Times New Roman" pitchFamily="18" charset="0"/>
                <a:cs typeface="Times New Roman" pitchFamily="18" charset="0"/>
              </a:rPr>
              <a:t> </a:t>
            </a:r>
            <a:r>
              <a:rPr lang="en-US" sz="1800" dirty="0" err="1" smtClean="0">
                <a:solidFill>
                  <a:srgbClr val="FF0000"/>
                </a:solidFill>
                <a:latin typeface="Times New Roman" pitchFamily="18" charset="0"/>
                <a:cs typeface="Times New Roman" pitchFamily="18" charset="0"/>
              </a:rPr>
              <a:t>giảm</a:t>
            </a:r>
            <a:r>
              <a:rPr lang="en-US" sz="1800" dirty="0" smtClean="0">
                <a:solidFill>
                  <a:srgbClr val="FF0000"/>
                </a:solidFill>
                <a:latin typeface="Times New Roman" pitchFamily="18" charset="0"/>
                <a:cs typeface="Times New Roman" pitchFamily="18" charset="0"/>
              </a:rPr>
              <a:t>:</a:t>
            </a:r>
          </a:p>
          <a:p>
            <a:pPr marL="1390650" lvl="2" indent="-533400">
              <a:lnSpc>
                <a:spcPct val="150000"/>
              </a:lnSpc>
              <a:buFont typeface="Wingdings" pitchFamily="2" charset="2"/>
              <a:buAutoNum type="arabicPeriod"/>
              <a:defRPr/>
            </a:pPr>
            <a:r>
              <a:rPr lang="en-US" sz="1800" dirty="0" smtClean="0">
                <a:latin typeface="Times New Roman" pitchFamily="18" charset="0"/>
                <a:cs typeface="Times New Roman" pitchFamily="18" charset="0"/>
              </a:rPr>
              <a:t>Erythrocyte </a:t>
            </a:r>
            <a:r>
              <a:rPr lang="en-US" sz="1800" dirty="0" err="1" smtClean="0">
                <a:latin typeface="Times New Roman" pitchFamily="18" charset="0"/>
                <a:cs typeface="Times New Roman" pitchFamily="18" charset="0"/>
              </a:rPr>
              <a:t>survial</a:t>
            </a:r>
            <a:r>
              <a:rPr lang="en-US" sz="1800" dirty="0" smtClean="0">
                <a:latin typeface="Times New Roman" pitchFamily="18" charset="0"/>
                <a:cs typeface="Times New Roman" pitchFamily="18" charset="0"/>
              </a:rPr>
              <a:t> Cr* </a:t>
            </a:r>
            <a:r>
              <a:rPr lang="en-US" sz="1800" dirty="0" err="1" smtClean="0">
                <a:latin typeface="Times New Roman" pitchFamily="18" charset="0"/>
                <a:cs typeface="Times New Roman" pitchFamily="18" charset="0"/>
              </a:rPr>
              <a:t>cho</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thấy</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đời</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sống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hồng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cầu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giảm</a:t>
            </a:r>
            <a:r>
              <a:rPr lang="en-US" sz="1800" dirty="0" smtClean="0">
                <a:latin typeface="Times New Roman" pitchFamily="18" charset="0"/>
                <a:cs typeface="Times New Roman" pitchFamily="18" charset="0"/>
              </a:rPr>
              <a:t>  &lt; 20 </a:t>
            </a:r>
            <a:r>
              <a:rPr lang="en-US" sz="1800" dirty="0" err="1" smtClean="0">
                <a:latin typeface="Times New Roman" pitchFamily="18" charset="0"/>
                <a:cs typeface="Times New Roman" pitchFamily="18" charset="0"/>
              </a:rPr>
              <a:t>ngày</a:t>
            </a:r>
            <a:r>
              <a:rPr lang="en-US" sz="1800" dirty="0" smtClean="0">
                <a:latin typeface="Times New Roman" pitchFamily="18" charset="0"/>
                <a:cs typeface="Times New Roman" pitchFamily="18" charset="0"/>
              </a:rPr>
              <a:t>  (BT= 28-37ngày)</a:t>
            </a:r>
          </a:p>
          <a:p>
            <a:pPr marL="1371600" lvl="2" indent="-457200">
              <a:lnSpc>
                <a:spcPct val="150000"/>
              </a:lnSpc>
              <a:buFont typeface="Wingdings" pitchFamily="2" charset="2"/>
              <a:buAutoNum type="arabicPeriod"/>
              <a:defRPr/>
            </a:pPr>
            <a:r>
              <a:rPr lang="en-US" sz="1800" dirty="0" err="1" smtClean="0">
                <a:latin typeface="Times New Roman" pitchFamily="18" charset="0"/>
                <a:cs typeface="Times New Roman" pitchFamily="18" charset="0"/>
              </a:rPr>
              <a:t>Đời</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sống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hồng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cầu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giảm</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ngày</a:t>
            </a:r>
            <a:r>
              <a:rPr lang="en-US" sz="1800" dirty="0" smtClean="0">
                <a:latin typeface="Times New Roman" pitchFamily="18" charset="0"/>
                <a:cs typeface="Times New Roman" pitchFamily="18" charset="0"/>
              </a:rPr>
              <a:t>): µ x100 / </a:t>
            </a:r>
            <a:r>
              <a:rPr lang="en-US" sz="1800" dirty="0" err="1" smtClean="0">
                <a:latin typeface="Times New Roman" pitchFamily="18" charset="0"/>
                <a:cs typeface="Times New Roman" pitchFamily="18" charset="0"/>
              </a:rPr>
              <a:t>reticulocyte</a:t>
            </a:r>
            <a:r>
              <a:rPr lang="en-US" sz="1800" dirty="0" smtClean="0">
                <a:latin typeface="Times New Roman" pitchFamily="18" charset="0"/>
                <a:cs typeface="Times New Roman" pitchFamily="18" charset="0"/>
              </a:rPr>
              <a:t> %</a:t>
            </a:r>
          </a:p>
          <a:p>
            <a:pPr marL="1371600" lvl="2" indent="-457200">
              <a:lnSpc>
                <a:spcPct val="150000"/>
              </a:lnSpc>
              <a:buFont typeface="Wingdings" pitchFamily="2" charset="2"/>
              <a:buAutoNum type="arabicPeriod"/>
              <a:defRPr/>
            </a:pPr>
            <a:r>
              <a:rPr lang="en-US" sz="1800" dirty="0" smtClean="0">
                <a:latin typeface="Times New Roman" pitchFamily="18" charset="0"/>
                <a:cs typeface="Times New Roman" pitchFamily="18" charset="0"/>
              </a:rPr>
              <a:t>Chu </a:t>
            </a:r>
            <a:r>
              <a:rPr lang="en-US" sz="1800" dirty="0" err="1" smtClean="0">
                <a:latin typeface="Times New Roman" pitchFamily="18" charset="0"/>
                <a:cs typeface="Times New Roman" pitchFamily="18" charset="0"/>
              </a:rPr>
              <a:t>trình</a:t>
            </a:r>
            <a:r>
              <a:rPr lang="en-US" sz="1800" dirty="0" smtClean="0">
                <a:latin typeface="Times New Roman" pitchFamily="18" charset="0"/>
                <a:cs typeface="Times New Roman" pitchFamily="18" charset="0"/>
              </a:rPr>
              <a:t> quay </a:t>
            </a:r>
            <a:r>
              <a:rPr lang="en-US" sz="1800" dirty="0" err="1" smtClean="0">
                <a:latin typeface="Times New Roman" pitchFamily="18" charset="0"/>
                <a:cs typeface="Times New Roman" pitchFamily="18" charset="0"/>
              </a:rPr>
              <a:t>vòng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hồng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cầu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giảm</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ngày</a:t>
            </a:r>
            <a:r>
              <a:rPr lang="en-US" sz="1800" dirty="0" smtClean="0">
                <a:latin typeface="Times New Roman" pitchFamily="18" charset="0"/>
                <a:cs typeface="Times New Roman" pitchFamily="18" charset="0"/>
              </a:rPr>
              <a:t>) :100/ </a:t>
            </a:r>
            <a:r>
              <a:rPr lang="en-US" sz="1800" dirty="0" err="1" smtClean="0">
                <a:latin typeface="Times New Roman" pitchFamily="18" charset="0"/>
                <a:cs typeface="Times New Roman" pitchFamily="18" charset="0"/>
              </a:rPr>
              <a:t>đời</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sống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hồng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cầu</a:t>
            </a:r>
            <a:r>
              <a:rPr lang="en-US" sz="1800" dirty="0" smtClean="0">
                <a:latin typeface="Times New Roman" pitchFamily="18" charset="0"/>
                <a:cs typeface="Times New Roman" pitchFamily="18" charset="0"/>
              </a:rPr>
              <a:t> [( BT 1% (1-5)]</a:t>
            </a:r>
          </a:p>
          <a:p>
            <a:pPr marL="1371600" lvl="2" indent="-457200">
              <a:lnSpc>
                <a:spcPct val="150000"/>
              </a:lnSpc>
              <a:buFont typeface="Wingdings" pitchFamily="2" charset="2"/>
              <a:buAutoNum type="arabicPeriod"/>
              <a:defRPr/>
            </a:pPr>
            <a:r>
              <a:rPr lang="en-US" sz="1800" dirty="0" err="1" smtClean="0">
                <a:latin typeface="Times New Roman" pitchFamily="18" charset="0"/>
                <a:cs typeface="Times New Roman" pitchFamily="18" charset="0"/>
              </a:rPr>
              <a:t>Thí</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dụ</a:t>
            </a:r>
            <a:r>
              <a:rPr lang="en-US" sz="1800" dirty="0" smtClean="0">
                <a:latin typeface="Times New Roman" pitchFamily="18" charset="0"/>
                <a:cs typeface="Times New Roman" pitchFamily="18" charset="0"/>
              </a:rPr>
              <a:t> : </a:t>
            </a:r>
            <a:r>
              <a:rPr lang="en-US" sz="1800" dirty="0" err="1" smtClean="0">
                <a:latin typeface="Times New Roman" pitchFamily="18" charset="0"/>
                <a:cs typeface="Times New Roman" pitchFamily="18" charset="0"/>
              </a:rPr>
              <a:t>Hct</a:t>
            </a:r>
            <a:r>
              <a:rPr lang="en-US" sz="1800" dirty="0" smtClean="0">
                <a:latin typeface="Times New Roman" pitchFamily="18" charset="0"/>
                <a:cs typeface="Times New Roman" pitchFamily="18" charset="0"/>
              </a:rPr>
              <a:t> 27 % </a:t>
            </a:r>
            <a:r>
              <a:rPr lang="en-US" sz="1800" dirty="0" smtClean="0">
                <a:latin typeface="Times New Roman"/>
                <a:cs typeface="Times New Roman"/>
              </a:rPr>
              <a:t>,  µ =2 ,  </a:t>
            </a:r>
            <a:r>
              <a:rPr lang="en-US" sz="1800" dirty="0" smtClean="0">
                <a:latin typeface="Times New Roman" pitchFamily="18" charset="0"/>
                <a:cs typeface="Times New Roman" pitchFamily="18" charset="0"/>
              </a:rPr>
              <a:t>ret 15%.</a:t>
            </a:r>
          </a:p>
          <a:p>
            <a:pPr marL="1828800" lvl="3" indent="-457200">
              <a:lnSpc>
                <a:spcPct val="150000"/>
              </a:lnSpc>
              <a:buFont typeface="Wingdings" pitchFamily="2" charset="2"/>
              <a:buAutoNum type="arabicPeriod"/>
              <a:defRPr/>
            </a:pPr>
            <a:r>
              <a:rPr lang="en-US" sz="1800" dirty="0" err="1" smtClean="0">
                <a:latin typeface="Times New Roman" pitchFamily="18" charset="0"/>
                <a:cs typeface="Times New Roman" pitchFamily="18" charset="0"/>
              </a:rPr>
              <a:t>Đời</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sống</a:t>
            </a:r>
            <a:r>
              <a:rPr lang="en-US" sz="1800" dirty="0" smtClean="0">
                <a:latin typeface="Times New Roman" pitchFamily="18" charset="0"/>
                <a:cs typeface="Times New Roman" pitchFamily="18" charset="0"/>
              </a:rPr>
              <a:t> HC = 100/ (ret %/ µ )  = 100/ (15 : 2) =  13 </a:t>
            </a:r>
            <a:r>
              <a:rPr lang="en-US" sz="1800" dirty="0" err="1" smtClean="0">
                <a:latin typeface="Times New Roman" pitchFamily="18" charset="0"/>
                <a:cs typeface="Times New Roman" pitchFamily="18" charset="0"/>
              </a:rPr>
              <a:t>ngày</a:t>
            </a:r>
            <a:r>
              <a:rPr lang="en-US" sz="1800" dirty="0" smtClean="0">
                <a:latin typeface="Times New Roman" pitchFamily="18" charset="0"/>
                <a:cs typeface="Times New Roman" pitchFamily="18" charset="0"/>
              </a:rPr>
              <a:t> ( BT 28 </a:t>
            </a:r>
            <a:r>
              <a:rPr lang="en-US" sz="1800" dirty="0" err="1" smtClean="0">
                <a:latin typeface="Times New Roman" pitchFamily="18" charset="0"/>
                <a:cs typeface="Times New Roman" pitchFamily="18" charset="0"/>
              </a:rPr>
              <a:t>ngày</a:t>
            </a:r>
            <a:r>
              <a:rPr lang="en-US" sz="1800" dirty="0" smtClean="0">
                <a:latin typeface="Times New Roman" pitchFamily="18" charset="0"/>
                <a:cs typeface="Times New Roman" pitchFamily="18" charset="0"/>
              </a:rPr>
              <a:t>) </a:t>
            </a:r>
          </a:p>
          <a:p>
            <a:pPr marL="1828800" lvl="3" indent="-457200">
              <a:lnSpc>
                <a:spcPct val="150000"/>
              </a:lnSpc>
              <a:buFont typeface="Wingdings" pitchFamily="2" charset="2"/>
              <a:buAutoNum type="arabicPeriod"/>
              <a:defRPr/>
            </a:pPr>
            <a:r>
              <a:rPr lang="en-US" sz="1800" dirty="0" smtClean="0">
                <a:latin typeface="Times New Roman" pitchFamily="18" charset="0"/>
                <a:cs typeface="Times New Roman" pitchFamily="18" charset="0"/>
              </a:rPr>
              <a:t>Chu </a:t>
            </a:r>
            <a:r>
              <a:rPr lang="en-US" sz="1800" dirty="0" err="1" smtClean="0">
                <a:latin typeface="Times New Roman" pitchFamily="18" charset="0"/>
                <a:cs typeface="Times New Roman" pitchFamily="18" charset="0"/>
              </a:rPr>
              <a:t>trình</a:t>
            </a:r>
            <a:r>
              <a:rPr lang="en-US" sz="1800" dirty="0" smtClean="0">
                <a:latin typeface="Times New Roman" pitchFamily="18" charset="0"/>
                <a:cs typeface="Times New Roman" pitchFamily="18" charset="0"/>
              </a:rPr>
              <a:t> quay </a:t>
            </a:r>
            <a:r>
              <a:rPr lang="en-US" sz="1800" dirty="0" err="1" smtClean="0">
                <a:latin typeface="Times New Roman" pitchFamily="18" charset="0"/>
                <a:cs typeface="Times New Roman" pitchFamily="18" charset="0"/>
              </a:rPr>
              <a:t>vòng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của</a:t>
            </a:r>
            <a:r>
              <a:rPr lang="en-US" sz="1800" dirty="0" smtClean="0">
                <a:latin typeface="Times New Roman" pitchFamily="18" charset="0"/>
                <a:cs typeface="Times New Roman" pitchFamily="18" charset="0"/>
              </a:rPr>
              <a:t> HC = 100/ 13  =  7.5 %  </a:t>
            </a:r>
            <a:r>
              <a:rPr lang="en-US" sz="1800" dirty="0" err="1" smtClean="0">
                <a:latin typeface="Times New Roman" pitchFamily="18" charset="0"/>
                <a:cs typeface="Times New Roman" pitchFamily="18" charset="0"/>
              </a:rPr>
              <a:t>mỗi</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ngày</a:t>
            </a:r>
            <a:r>
              <a:rPr lang="en-US" sz="1800" dirty="0" smtClean="0">
                <a:latin typeface="Times New Roman" pitchFamily="18" charset="0"/>
                <a:cs typeface="Times New Roman" pitchFamily="18" charset="0"/>
              </a:rPr>
              <a:t> ( BT: 1%/</a:t>
            </a:r>
            <a:r>
              <a:rPr lang="en-US" sz="1800" dirty="0" err="1" smtClean="0">
                <a:latin typeface="Times New Roman" pitchFamily="18" charset="0"/>
                <a:cs typeface="Times New Roman" pitchFamily="18" charset="0"/>
              </a:rPr>
              <a:t>ngày</a:t>
            </a:r>
            <a:r>
              <a:rPr lang="en-US" sz="1800" dirty="0" smtClean="0">
                <a:latin typeface="Times New Roman" pitchFamily="18" charset="0"/>
                <a:cs typeface="Times New Roman" pitchFamily="18" charset="0"/>
              </a:rPr>
              <a:t>)</a:t>
            </a:r>
          </a:p>
          <a:p>
            <a:pPr marL="1828800" lvl="3" indent="-457200">
              <a:lnSpc>
                <a:spcPct val="150000"/>
              </a:lnSpc>
              <a:buFont typeface="Wingdings" pitchFamily="2" charset="2"/>
              <a:buAutoNum type="arabicPeriod"/>
              <a:defRPr/>
            </a:pPr>
            <a:r>
              <a:rPr lang="en-US" sz="1800" dirty="0" err="1" smtClean="0">
                <a:latin typeface="Times New Roman" pitchFamily="18" charset="0"/>
                <a:cs typeface="Times New Roman" pitchFamily="18" charset="0"/>
              </a:rPr>
              <a:t>Tủy</a:t>
            </a:r>
            <a:r>
              <a:rPr lang="en-US" sz="1800" dirty="0" smtClean="0">
                <a:latin typeface="Times New Roman" pitchFamily="18" charset="0"/>
                <a:cs typeface="Times New Roman" pitchFamily="18" charset="0"/>
              </a:rPr>
              <a:t> BN </a:t>
            </a:r>
            <a:r>
              <a:rPr lang="en-US" sz="1800" dirty="0" err="1" smtClean="0">
                <a:latin typeface="Times New Roman" pitchFamily="18" charset="0"/>
                <a:cs typeface="Times New Roman" pitchFamily="18" charset="0"/>
              </a:rPr>
              <a:t>tăng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hoạt</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động</a:t>
            </a:r>
            <a:r>
              <a:rPr lang="en-US" sz="1800" dirty="0" smtClean="0">
                <a:latin typeface="Times New Roman" pitchFamily="18" charset="0"/>
                <a:cs typeface="Times New Roman" pitchFamily="18" charset="0"/>
              </a:rPr>
              <a:t> và </a:t>
            </a:r>
            <a:r>
              <a:rPr lang="en-US" sz="1800" dirty="0" err="1" smtClean="0">
                <a:latin typeface="Times New Roman" pitchFamily="18" charset="0"/>
                <a:cs typeface="Times New Roman" pitchFamily="18" charset="0"/>
              </a:rPr>
              <a:t>đáp</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ứng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được</a:t>
            </a:r>
            <a:r>
              <a:rPr lang="en-US" sz="1800" dirty="0" smtClean="0">
                <a:latin typeface="Times New Roman" pitchFamily="18" charset="0"/>
                <a:cs typeface="Times New Roman" pitchFamily="18" charset="0"/>
              </a:rPr>
              <a:t> : 5/7.5 = 0.6 </a:t>
            </a:r>
            <a:r>
              <a:rPr lang="en-US" sz="1800" dirty="0" err="1" smtClean="0">
                <a:latin typeface="Times New Roman" pitchFamily="18" charset="0"/>
                <a:cs typeface="Times New Roman" pitchFamily="18" charset="0"/>
              </a:rPr>
              <a:t>nhu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cầu</a:t>
            </a:r>
            <a:r>
              <a:rPr lang="en-US" sz="1800" dirty="0" smtClean="0">
                <a:latin typeface="Times New Roman" pitchFamily="18" charset="0"/>
                <a:cs typeface="Times New Roman" pitchFamily="18" charset="0"/>
              </a:rPr>
              <a:t> HC </a:t>
            </a:r>
            <a:r>
              <a:rPr lang="en-US" sz="1800" dirty="0" err="1" smtClean="0">
                <a:latin typeface="Times New Roman" pitchFamily="18" charset="0"/>
                <a:cs typeface="Times New Roman" pitchFamily="18" charset="0"/>
              </a:rPr>
              <a:t>cơ</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thể</a:t>
            </a:r>
            <a:r>
              <a:rPr lang="en-US" sz="1800" dirty="0" smtClean="0">
                <a:latin typeface="Times New Roman" pitchFamily="18" charset="0"/>
                <a:cs typeface="Times New Roman" pitchFamily="18" charset="0"/>
              </a:rPr>
              <a:t> ( 66% )</a:t>
            </a:r>
          </a:p>
          <a:p>
            <a:pPr marL="1828800" lvl="3" indent="-457200">
              <a:lnSpc>
                <a:spcPct val="150000"/>
              </a:lnSpc>
              <a:buFont typeface="Wingdings" pitchFamily="2" charset="2"/>
              <a:buAutoNum type="arabicPeriod"/>
              <a:defRPr/>
            </a:pPr>
            <a:r>
              <a:rPr lang="en-US" sz="1800" dirty="0" err="1" smtClean="0">
                <a:latin typeface="Times New Roman" pitchFamily="18" charset="0"/>
                <a:cs typeface="Times New Roman" pitchFamily="18" charset="0"/>
              </a:rPr>
              <a:t>Khi</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có</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nhiễm</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trùng</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xảy</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ra</a:t>
            </a:r>
            <a:r>
              <a:rPr lang="en-US" sz="1800" dirty="0" smtClean="0">
                <a:latin typeface="Times New Roman" pitchFamily="18" charset="0"/>
                <a:cs typeface="Times New Roman" pitchFamily="18" charset="0"/>
              </a:rPr>
              <a:t> , </a:t>
            </a:r>
            <a:r>
              <a:rPr lang="en-US" sz="1800" dirty="0" err="1" smtClean="0">
                <a:latin typeface="Times New Roman" pitchFamily="18" charset="0"/>
                <a:cs typeface="Times New Roman" pitchFamily="18" charset="0"/>
              </a:rPr>
              <a:t>thì</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Hct</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sẽ</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bị</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giảm</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nặng</a:t>
            </a:r>
            <a:r>
              <a:rPr lang="en-US" sz="1800" dirty="0" smtClean="0">
                <a:latin typeface="Times New Roman" pitchFamily="18" charset="0"/>
                <a:cs typeface="Times New Roman" pitchFamily="18"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868362"/>
          </a:xfrm>
        </p:spPr>
        <p:txBody>
          <a:bodyPr>
            <a:normAutofit fontScale="90000"/>
          </a:bodyPr>
          <a:lstStyle/>
          <a:p>
            <a:r>
              <a:rPr lang="en-US" sz="3600" dirty="0" smtClean="0">
                <a:latin typeface="Times New Roman" pitchFamily="18" charset="0"/>
                <a:cs typeface="Times New Roman" pitchFamily="18" charset="0"/>
              </a:rPr>
              <a:t>CẬN LÂM SÀNG:DẤU HIỆU TĂNG PHÁ HỦY HC</a:t>
            </a:r>
            <a:endParaRPr lang="en-US" sz="3600" dirty="0"/>
          </a:p>
        </p:txBody>
      </p:sp>
      <p:sp>
        <p:nvSpPr>
          <p:cNvPr id="3" name="Content Placeholder 2"/>
          <p:cNvSpPr>
            <a:spLocks noGrp="1"/>
          </p:cNvSpPr>
          <p:nvPr>
            <p:ph idx="1"/>
          </p:nvPr>
        </p:nvSpPr>
        <p:spPr>
          <a:xfrm>
            <a:off x="0" y="1295400"/>
            <a:ext cx="9144000" cy="5410200"/>
          </a:xfrm>
        </p:spPr>
        <p:txBody>
          <a:bodyPr>
            <a:normAutofit fontScale="92500" lnSpcReduction="10000"/>
          </a:bodyPr>
          <a:lstStyle/>
          <a:p>
            <a:pPr marL="990600" lvl="1" indent="-533400">
              <a:lnSpc>
                <a:spcPct val="150000"/>
              </a:lnSpc>
              <a:buNone/>
              <a:defRPr/>
            </a:pPr>
            <a:r>
              <a:rPr lang="en-US" sz="2000" dirty="0" smtClean="0">
                <a:solidFill>
                  <a:srgbClr val="FF0000"/>
                </a:solidFill>
                <a:latin typeface="Times New Roman" pitchFamily="18" charset="0"/>
                <a:cs typeface="Times New Roman" pitchFamily="18" charset="0"/>
              </a:rPr>
              <a:t>2. </a:t>
            </a:r>
            <a:r>
              <a:rPr lang="en-US" sz="2000" dirty="0" err="1" smtClean="0">
                <a:solidFill>
                  <a:srgbClr val="FF0000"/>
                </a:solidFill>
                <a:latin typeface="Times New Roman" pitchFamily="18" charset="0"/>
                <a:cs typeface="Times New Roman" pitchFamily="18" charset="0"/>
              </a:rPr>
              <a:t>Tăng</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chuyển</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hóa</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bilirubin</a:t>
            </a:r>
            <a:endParaRPr lang="en-US" sz="2000" dirty="0" smtClean="0">
              <a:solidFill>
                <a:srgbClr val="FF0000"/>
              </a:solidFill>
              <a:latin typeface="Times New Roman" pitchFamily="18" charset="0"/>
              <a:cs typeface="Times New Roman" pitchFamily="18" charset="0"/>
            </a:endParaRPr>
          </a:p>
          <a:p>
            <a:pPr marL="1371600" lvl="2" indent="-4572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Bilirubin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bilirubin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toàn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phần</a:t>
            </a:r>
            <a:r>
              <a:rPr lang="en-US" sz="2000" dirty="0" smtClean="0">
                <a:latin typeface="Times New Roman" pitchFamily="18" charset="0"/>
                <a:cs typeface="Times New Roman" pitchFamily="18" charset="0"/>
              </a:rPr>
              <a:t> &gt; 1mg/dl, </a:t>
            </a:r>
            <a:r>
              <a:rPr lang="en-US" sz="2000" dirty="0" err="1" smtClean="0">
                <a:latin typeface="Times New Roman" pitchFamily="18" charset="0"/>
                <a:cs typeface="Times New Roman" pitchFamily="18" charset="0"/>
              </a:rPr>
              <a:t>sơ</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sinh</a:t>
            </a:r>
            <a:r>
              <a:rPr lang="en-US" sz="2000" dirty="0" smtClean="0">
                <a:latin typeface="Times New Roman" pitchFamily="18" charset="0"/>
                <a:cs typeface="Times New Roman" pitchFamily="18" charset="0"/>
              </a:rPr>
              <a:t>  &gt;5mg/dl</a:t>
            </a:r>
          </a:p>
          <a:p>
            <a:pPr marL="1371600" lvl="2" indent="-4572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Sterco</a:t>
            </a:r>
            <a:r>
              <a:rPr lang="en-US" sz="2000" dirty="0" err="1" smtClean="0">
                <a:latin typeface="Times New Roman" pitchFamily="18" charset="0"/>
                <a:cs typeface="Times New Roman" pitchFamily="18" charset="0"/>
              </a:rPr>
              <a:t>bilin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trong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phân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giá</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trị</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khá</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chính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xác</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nhưng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tùy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thời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điểm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lấy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phân</a:t>
            </a:r>
            <a:r>
              <a:rPr lang="en-US" sz="2000" dirty="0" smtClean="0">
                <a:latin typeface="Times New Roman" pitchFamily="18" charset="0"/>
                <a:cs typeface="Times New Roman" pitchFamily="18" charset="0"/>
              </a:rPr>
              <a:t>  và </a:t>
            </a:r>
            <a:r>
              <a:rPr lang="en-US" sz="2000" dirty="0" err="1" smtClean="0">
                <a:latin typeface="Times New Roman" pitchFamily="18" charset="0"/>
                <a:cs typeface="Times New Roman" pitchFamily="18" charset="0"/>
              </a:rPr>
              <a:t>cách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thập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phân</a:t>
            </a:r>
            <a:r>
              <a:rPr lang="en-US" sz="2000" dirty="0" smtClean="0">
                <a:latin typeface="Times New Roman" pitchFamily="18" charset="0"/>
                <a:cs typeface="Times New Roman" pitchFamily="18" charset="0"/>
              </a:rPr>
              <a:t> .</a:t>
            </a:r>
          </a:p>
          <a:p>
            <a:pPr marL="1371600" lvl="2" indent="-457200">
              <a:lnSpc>
                <a:spcPct val="150000"/>
              </a:lnSpc>
              <a:buFont typeface="Wingdings" pitchFamily="2" charset="2"/>
              <a:buAutoNum type="arabicPeriod"/>
              <a:defRPr/>
            </a:pPr>
            <a:r>
              <a:rPr lang="en-US" sz="2000" dirty="0" smtClean="0">
                <a:latin typeface="Times New Roman" pitchFamily="18" charset="0"/>
                <a:cs typeface="Times New Roman" pitchFamily="18" charset="0"/>
              </a:rPr>
              <a:t>Lactate </a:t>
            </a:r>
            <a:r>
              <a:rPr lang="en-US" sz="2000" dirty="0" err="1" smtClean="0">
                <a:latin typeface="Times New Roman" pitchFamily="18" charset="0"/>
                <a:cs typeface="Times New Roman" pitchFamily="18" charset="0"/>
              </a:rPr>
              <a:t>dehydrogenase</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285-1160U/ml ( </a:t>
            </a:r>
            <a:r>
              <a:rPr lang="en-US" sz="2000" dirty="0" err="1" smtClean="0">
                <a:latin typeface="Times New Roman" pitchFamily="18" charset="0"/>
                <a:cs typeface="Times New Roman" pitchFamily="18" charset="0"/>
              </a:rPr>
              <a:t>bt</a:t>
            </a:r>
            <a:r>
              <a:rPr lang="en-US" sz="2000" dirty="0" smtClean="0">
                <a:latin typeface="Times New Roman" pitchFamily="18" charset="0"/>
                <a:cs typeface="Times New Roman" pitchFamily="18" charset="0"/>
              </a:rPr>
              <a:t> &lt;240).</a:t>
            </a:r>
            <a:r>
              <a:rPr lang="en-US" sz="2000" dirty="0" err="1" smtClean="0">
                <a:latin typeface="Times New Roman" pitchFamily="18" charset="0"/>
                <a:cs typeface="Times New Roman" pitchFamily="18" charset="0"/>
              </a:rPr>
              <a:t>Nhưng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không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tính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chuyên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biệt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vì</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thể</a:t>
            </a:r>
            <a:r>
              <a:rPr lang="en-US" sz="2000" dirty="0" smtClean="0">
                <a:latin typeface="Times New Roman" pitchFamily="18" charset="0"/>
                <a:cs typeface="Times New Roman" pitchFamily="18" charset="0"/>
              </a:rPr>
              <a:t> LDH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trong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nhồi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nhồi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phổi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viêm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màng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ngoài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bệnh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lý</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thận</a:t>
            </a:r>
            <a:r>
              <a:rPr lang="en-US" sz="2000" dirty="0" smtClean="0">
                <a:latin typeface="Times New Roman" pitchFamily="18" charset="0"/>
                <a:cs typeface="Times New Roman" pitchFamily="18" charset="0"/>
              </a:rPr>
              <a:t>.</a:t>
            </a:r>
          </a:p>
          <a:p>
            <a:pPr marL="1371600" lvl="2" indent="-457200">
              <a:lnSpc>
                <a:spcPct val="150000"/>
              </a:lnSpc>
              <a:buFont typeface="Wingdings" pitchFamily="2" charset="2"/>
              <a:buAutoNum type="arabicPeriod"/>
              <a:defRPr/>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Haptoglobin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giảm</a:t>
            </a:r>
            <a:r>
              <a:rPr lang="en-US" sz="2000" dirty="0" smtClean="0">
                <a:latin typeface="Times New Roman" pitchFamily="18" charset="0"/>
                <a:cs typeface="Times New Roman" pitchFamily="18" charset="0"/>
              </a:rPr>
              <a:t> </a:t>
            </a:r>
            <a:r>
              <a:rPr lang="en-US" sz="2000" dirty="0" smtClean="0"/>
              <a:t>(&lt;20 mg/dl) </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không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chính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xác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vì</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Haptog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thể</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HT do </a:t>
            </a:r>
            <a:r>
              <a:rPr lang="en-US" sz="2000" dirty="0" err="1" smtClean="0">
                <a:latin typeface="Times New Roman" pitchFamily="18" charset="0"/>
                <a:cs typeface="Times New Roman" pitchFamily="18" charset="0"/>
              </a:rPr>
              <a:t>viêm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nhiễm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Hapto</a:t>
            </a:r>
            <a:r>
              <a:rPr lang="en-US" sz="2000" dirty="0" smtClean="0">
                <a:latin typeface="Times New Roman" pitchFamily="18" charset="0"/>
                <a:cs typeface="Times New Roman" pitchFamily="18" charset="0"/>
              </a:rPr>
              <a:t> ở </a:t>
            </a:r>
            <a:r>
              <a:rPr lang="en-US" sz="2000" dirty="0" err="1" smtClean="0">
                <a:latin typeface="Times New Roman" pitchFamily="18" charset="0"/>
                <a:cs typeface="Times New Roman" pitchFamily="18" charset="0"/>
              </a:rPr>
              <a:t>trẻ</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thể</a:t>
            </a:r>
            <a:r>
              <a:rPr lang="en-US" sz="2000" dirty="0" smtClean="0">
                <a:latin typeface="Times New Roman" pitchFamily="18" charset="0"/>
                <a:cs typeface="Times New Roman" pitchFamily="18" charset="0"/>
              </a:rPr>
              <a:t> ở </a:t>
            </a:r>
            <a:r>
              <a:rPr lang="en-US" sz="2000" dirty="0" err="1" smtClean="0">
                <a:latin typeface="Times New Roman" pitchFamily="18" charset="0"/>
                <a:cs typeface="Times New Roman" pitchFamily="18" charset="0"/>
              </a:rPr>
              <a:t>ngưỡng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thấp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người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lớn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không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đo</a:t>
            </a:r>
            <a:r>
              <a:rPr lang="en-US" sz="2000" dirty="0" smtClean="0">
                <a:latin typeface="Times New Roman" pitchFamily="18" charset="0"/>
                <a:cs typeface="Times New Roman" pitchFamily="18" charset="0"/>
              </a:rPr>
              <a:t> ở </a:t>
            </a:r>
            <a:r>
              <a:rPr lang="en-US" sz="2000" dirty="0" err="1" smtClean="0">
                <a:latin typeface="Times New Roman" pitchFamily="18" charset="0"/>
                <a:cs typeface="Times New Roman" pitchFamily="18" charset="0"/>
              </a:rPr>
              <a:t>trẻ</a:t>
            </a:r>
            <a:r>
              <a:rPr lang="en-US" sz="2000" dirty="0" smtClean="0">
                <a:latin typeface="Times New Roman" pitchFamily="18" charset="0"/>
                <a:cs typeface="Times New Roman" pitchFamily="18" charset="0"/>
              </a:rPr>
              <a:t> &lt; 3 </a:t>
            </a:r>
            <a:r>
              <a:rPr lang="en-US" sz="2000" dirty="0" err="1" smtClean="0">
                <a:latin typeface="Times New Roman" pitchFamily="18" charset="0"/>
                <a:cs typeface="Times New Roman" pitchFamily="18" charset="0"/>
              </a:rPr>
              <a:t>tháng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tuổi</a:t>
            </a:r>
            <a:r>
              <a:rPr lang="en-US" sz="2000" dirty="0" smtClean="0">
                <a:latin typeface="Times New Roman" pitchFamily="18" charset="0"/>
                <a:cs typeface="Times New Roman" pitchFamily="18" charset="0"/>
              </a:rPr>
              <a:t>.</a:t>
            </a:r>
          </a:p>
          <a:p>
            <a:pPr marL="1371600" lvl="2" indent="-4572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Glycosylated</a:t>
            </a:r>
            <a:r>
              <a:rPr lang="en-US" sz="2000" dirty="0" smtClean="0">
                <a:latin typeface="Times New Roman" pitchFamily="18" charset="0"/>
                <a:cs typeface="Times New Roman" pitchFamily="18" charset="0"/>
              </a:rPr>
              <a:t> hemoglobin (</a:t>
            </a:r>
            <a:r>
              <a:rPr lang="en-US" sz="2000" dirty="0" err="1" smtClean="0">
                <a:latin typeface="Times New Roman" pitchFamily="18" charset="0"/>
                <a:cs typeface="Times New Roman" pitchFamily="18" charset="0"/>
              </a:rPr>
              <a:t>Hb</a:t>
            </a:r>
            <a:r>
              <a:rPr lang="en-US" sz="2000" dirty="0" smtClean="0">
                <a:latin typeface="Times New Roman" pitchFamily="18" charset="0"/>
                <a:cs typeface="Times New Roman" pitchFamily="18" charset="0"/>
              </a:rPr>
              <a:t> A1=</a:t>
            </a:r>
            <a:r>
              <a:rPr lang="en-US" sz="2000" dirty="0" err="1" smtClean="0">
                <a:latin typeface="Times New Roman" pitchFamily="18" charset="0"/>
                <a:cs typeface="Times New Roman" pitchFamily="18" charset="0"/>
              </a:rPr>
              <a:t>GHb</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giảm</a:t>
            </a:r>
            <a:r>
              <a:rPr lang="en-US" sz="2000" dirty="0" smtClean="0">
                <a:latin typeface="Times New Roman" pitchFamily="18" charset="0"/>
                <a:cs typeface="Times New Roman" pitchFamily="18" charset="0"/>
              </a:rPr>
              <a:t>  3,9% (</a:t>
            </a:r>
            <a:r>
              <a:rPr lang="en-US" sz="2000" dirty="0" err="1" smtClean="0">
                <a:latin typeface="Times New Roman" pitchFamily="18" charset="0"/>
                <a:cs typeface="Times New Roman" pitchFamily="18" charset="0"/>
              </a:rPr>
              <a:t>bt</a:t>
            </a:r>
            <a:r>
              <a:rPr lang="en-US" sz="2000" dirty="0" smtClean="0">
                <a:latin typeface="Times New Roman" pitchFamily="18" charset="0"/>
                <a:cs typeface="Times New Roman" pitchFamily="18" charset="0"/>
              </a:rPr>
              <a:t> 6,7%), </a:t>
            </a:r>
            <a:r>
              <a:rPr lang="en-US" sz="2000" dirty="0" err="1" smtClean="0">
                <a:latin typeface="Times New Roman" pitchFamily="18" charset="0"/>
                <a:cs typeface="Times New Roman" pitchFamily="18" charset="0"/>
              </a:rPr>
              <a:t>giá</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trị</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phân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biệt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tiểu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đường</a:t>
            </a:r>
            <a:r>
              <a:rPr lang="en-US" sz="2000" dirty="0" smtClean="0">
                <a:latin typeface="Times New Roman" pitchFamily="18" charset="0"/>
                <a:cs typeface="Times New Roman" pitchFamily="18" charset="0"/>
              </a:rPr>
              <a:t> và </a:t>
            </a:r>
            <a:r>
              <a:rPr lang="en-US" sz="2000" dirty="0" err="1" smtClean="0">
                <a:latin typeface="Times New Roman" pitchFamily="18" charset="0"/>
                <a:cs typeface="Times New Roman" pitchFamily="18" charset="0"/>
              </a:rPr>
              <a:t>thiếu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sau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xuất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huyết</a:t>
            </a:r>
            <a:r>
              <a:rPr lang="en-US" sz="2000" dirty="0" smtClean="0">
                <a:latin typeface="Times New Roman" pitchFamily="18" charset="0"/>
                <a:cs typeface="Times New Roman" pitchFamily="18" charset="0"/>
              </a:rPr>
              <a:t> .</a:t>
            </a:r>
          </a:p>
          <a:p>
            <a:pPr marL="990600" lvl="1" indent="-533400">
              <a:lnSpc>
                <a:spcPct val="80000"/>
              </a:lnSpc>
              <a:buNone/>
              <a:defRPr/>
            </a:pP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868362"/>
          </a:xfrm>
        </p:spPr>
        <p:txBody>
          <a:bodyPr>
            <a:normAutofit fontScale="90000"/>
          </a:bodyPr>
          <a:lstStyle/>
          <a:p>
            <a:r>
              <a:rPr lang="en-US" sz="3600" dirty="0" smtClean="0">
                <a:latin typeface="Times New Roman" pitchFamily="18" charset="0"/>
                <a:cs typeface="Times New Roman" pitchFamily="18" charset="0"/>
              </a:rPr>
              <a:t>CẬN LÂM SÀNG:DẤU HIỆU TĂNG PHÁ HỦY HC</a:t>
            </a:r>
            <a:endParaRPr lang="en-US" sz="3600" dirty="0"/>
          </a:p>
        </p:txBody>
      </p:sp>
      <p:sp>
        <p:nvSpPr>
          <p:cNvPr id="3" name="Content Placeholder 2"/>
          <p:cNvSpPr>
            <a:spLocks noGrp="1"/>
          </p:cNvSpPr>
          <p:nvPr>
            <p:ph idx="1"/>
          </p:nvPr>
        </p:nvSpPr>
        <p:spPr>
          <a:xfrm>
            <a:off x="0" y="1295400"/>
            <a:ext cx="9144000" cy="5410200"/>
          </a:xfrm>
        </p:spPr>
        <p:txBody>
          <a:bodyPr>
            <a:normAutofit/>
          </a:bodyPr>
          <a:lstStyle/>
          <a:p>
            <a:pPr marL="990600" lvl="1" indent="-533400">
              <a:lnSpc>
                <a:spcPct val="150000"/>
              </a:lnSpc>
              <a:buNone/>
              <a:defRPr/>
            </a:pPr>
            <a:r>
              <a:rPr lang="en-US" sz="2000" dirty="0" smtClean="0">
                <a:solidFill>
                  <a:srgbClr val="FF0000"/>
                </a:solidFill>
                <a:latin typeface="Times New Roman" pitchFamily="18" charset="0"/>
                <a:cs typeface="Times New Roman" pitchFamily="18" charset="0"/>
              </a:rPr>
              <a:t>3. </a:t>
            </a:r>
            <a:r>
              <a:rPr lang="en-US" sz="2000" dirty="0" err="1" smtClean="0">
                <a:solidFill>
                  <a:srgbClr val="FF0000"/>
                </a:solidFill>
                <a:latin typeface="Times New Roman" pitchFamily="18" charset="0"/>
                <a:cs typeface="Times New Roman" pitchFamily="18" charset="0"/>
              </a:rPr>
              <a:t>Dấu</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hiệu</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huyết</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tán</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nội</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mạch</a:t>
            </a:r>
            <a:endParaRPr lang="en-US" sz="2000" dirty="0" smtClean="0">
              <a:solidFill>
                <a:srgbClr val="FF0000"/>
              </a:solidFill>
              <a:latin typeface="Times New Roman" pitchFamily="18" charset="0"/>
              <a:cs typeface="Times New Roman" pitchFamily="18" charset="0"/>
            </a:endParaRPr>
          </a:p>
          <a:p>
            <a:pPr marL="1371600" lvl="2" indent="-4572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Hemoglobinemia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Hb</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hiện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diện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trong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huyết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tương</a:t>
            </a:r>
            <a:endParaRPr lang="en-US" sz="2000" dirty="0" smtClean="0">
              <a:latin typeface="Times New Roman" pitchFamily="18" charset="0"/>
              <a:cs typeface="Times New Roman" pitchFamily="18" charset="0"/>
            </a:endParaRPr>
          </a:p>
          <a:p>
            <a:pPr marL="1371600" lvl="2" indent="-4572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Hemoglobinuria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Hb</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trong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nước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tiểu</a:t>
            </a:r>
            <a:r>
              <a:rPr lang="en-US" sz="2000" dirty="0" smtClean="0">
                <a:latin typeface="Times New Roman" pitchFamily="18" charset="0"/>
                <a:cs typeface="Times New Roman" pitchFamily="18" charset="0"/>
              </a:rPr>
              <a:t>.</a:t>
            </a:r>
          </a:p>
          <a:p>
            <a:pPr marL="1371600" lvl="2" indent="-4572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Hemosiderinuria</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sắt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trong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nước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tiểu</a:t>
            </a:r>
            <a:endParaRPr lang="en-US" sz="2000" dirty="0" smtClean="0">
              <a:latin typeface="Times New Roman" pitchFamily="18" charset="0"/>
              <a:cs typeface="Times New Roman" pitchFamily="18" charset="0"/>
            </a:endParaRPr>
          </a:p>
          <a:p>
            <a:pPr marL="1371600" lvl="2" indent="-4572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Methemalbumin</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hemopexin</a:t>
            </a:r>
            <a:r>
              <a:rPr lang="en-US" sz="2000" dirty="0" smtClean="0">
                <a:latin typeface="Times New Roman" pitchFamily="18" charset="0"/>
                <a:cs typeface="Times New Roman" pitchFamily="18" charset="0"/>
              </a:rPr>
              <a:t> :</a:t>
            </a:r>
          </a:p>
          <a:p>
            <a:pPr marL="1752600" lvl="3" indent="-381000">
              <a:lnSpc>
                <a:spcPct val="150000"/>
              </a:lnSpc>
              <a:buFont typeface="Wingdings" pitchFamily="2" charset="2"/>
              <a:buAutoNum type="arabicPeriod"/>
              <a:defRPr/>
            </a:pPr>
            <a:r>
              <a:rPr lang="en-US" dirty="0" smtClean="0">
                <a:latin typeface="Times New Roman" pitchFamily="18" charset="0"/>
                <a:cs typeface="Times New Roman" pitchFamily="18" charset="0"/>
              </a:rPr>
              <a:t>plasma </a:t>
            </a:r>
            <a:r>
              <a:rPr lang="en-US" dirty="0" err="1" smtClean="0">
                <a:latin typeface="Times New Roman" pitchFamily="18" charset="0"/>
                <a:cs typeface="Times New Roman" pitchFamily="18" charset="0"/>
              </a:rPr>
              <a:t>Hb</a:t>
            </a:r>
            <a:r>
              <a:rPr lang="en-US" dirty="0" smtClean="0">
                <a:latin typeface="Times New Roman" pitchFamily="18" charset="0"/>
                <a:cs typeface="Times New Roman" pitchFamily="18" charset="0"/>
              </a:rPr>
              <a:t> is </a:t>
            </a:r>
            <a:r>
              <a:rPr lang="en-US" dirty="0" err="1" smtClean="0">
                <a:latin typeface="Times New Roman" pitchFamily="18" charset="0"/>
                <a:cs typeface="Times New Roman" pitchFamily="18" charset="0"/>
              </a:rPr>
              <a:t>oxized</a:t>
            </a:r>
            <a:r>
              <a:rPr lang="en-US" dirty="0" smtClean="0">
                <a:latin typeface="Times New Roman" pitchFamily="18" charset="0"/>
                <a:cs typeface="Times New Roman" pitchFamily="18" charset="0"/>
              </a:rPr>
              <a:t> to </a:t>
            </a:r>
            <a:r>
              <a:rPr lang="en-US" dirty="0" err="1" smtClean="0">
                <a:latin typeface="Times New Roman" pitchFamily="18" charset="0"/>
                <a:cs typeface="Times New Roman" pitchFamily="18" charset="0"/>
              </a:rPr>
              <a:t>methemoglobin</a:t>
            </a:r>
            <a:r>
              <a:rPr lang="en-US" dirty="0" smtClean="0">
                <a:latin typeface="Times New Roman" pitchFamily="18" charset="0"/>
                <a:cs typeface="Times New Roman" pitchFamily="18" charset="0"/>
              </a:rPr>
              <a:t>.</a:t>
            </a:r>
          </a:p>
          <a:p>
            <a:pPr marL="1752600" lvl="3" indent="-381000">
              <a:lnSpc>
                <a:spcPct val="150000"/>
              </a:lnSpc>
              <a:buFont typeface="Wingdings" pitchFamily="2" charset="2"/>
              <a:buAutoNum type="arabicPeriod"/>
              <a:defRPr/>
            </a:pPr>
            <a:r>
              <a:rPr lang="en-US" dirty="0" err="1" smtClean="0">
                <a:latin typeface="Times New Roman" pitchFamily="18" charset="0"/>
                <a:cs typeface="Times New Roman" pitchFamily="18" charset="0"/>
              </a:rPr>
              <a:t>Heme</a:t>
            </a:r>
            <a:r>
              <a:rPr lang="en-US" dirty="0" smtClean="0">
                <a:latin typeface="Times New Roman" pitchFamily="18" charset="0"/>
                <a:cs typeface="Times New Roman" pitchFamily="18" charset="0"/>
              </a:rPr>
              <a:t> + albumin / </a:t>
            </a:r>
            <a:r>
              <a:rPr lang="en-US" dirty="0" err="1" smtClean="0">
                <a:latin typeface="Times New Roman" pitchFamily="18" charset="0"/>
                <a:cs typeface="Times New Roman" pitchFamily="18" charset="0"/>
              </a:rPr>
              <a:t>hempexin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methemalbumin</a:t>
            </a:r>
            <a:r>
              <a:rPr lang="en-US" dirty="0" smtClean="0">
                <a:latin typeface="Times New Roman" pitchFamily="18" charset="0"/>
                <a:cs typeface="Times New Roman" pitchFamily="18" charset="0"/>
              </a:rPr>
              <a:t>.</a:t>
            </a:r>
          </a:p>
          <a:p>
            <a:pPr marL="990600" lvl="1" indent="-533400">
              <a:lnSpc>
                <a:spcPct val="150000"/>
              </a:lnSpc>
              <a:buNone/>
              <a:defRPr/>
            </a:pP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a:xfrm>
            <a:off x="0" y="0"/>
            <a:ext cx="9144000" cy="914400"/>
          </a:xfrm>
        </p:spPr>
        <p:txBody>
          <a:bodyPr>
            <a:noAutofit/>
          </a:bodyPr>
          <a:lstStyle/>
          <a:p>
            <a:pPr>
              <a:defRPr/>
            </a:pPr>
            <a:r>
              <a:rPr lang="en-US" sz="3600" dirty="0" smtClean="0">
                <a:latin typeface="Times New Roman" pitchFamily="18" charset="0"/>
                <a:cs typeface="Times New Roman" pitchFamily="18" charset="0"/>
              </a:rPr>
              <a:t>CẬN LÂM SÀNG: DẤU HIỆU TĂNG SẢN XUẤT HỒNG CẦU</a:t>
            </a:r>
            <a:endParaRPr lang="en-US" sz="3600" b="0" dirty="0" smtClean="0"/>
          </a:p>
        </p:txBody>
      </p:sp>
      <p:sp>
        <p:nvSpPr>
          <p:cNvPr id="18435" name="Rectangle 3"/>
          <p:cNvSpPr>
            <a:spLocks noGrp="1" noChangeArrowheads="1"/>
          </p:cNvSpPr>
          <p:nvPr>
            <p:ph idx="1"/>
          </p:nvPr>
        </p:nvSpPr>
        <p:spPr>
          <a:xfrm>
            <a:off x="0" y="1143000"/>
            <a:ext cx="9144000" cy="5715000"/>
          </a:xfrm>
        </p:spPr>
        <p:txBody>
          <a:bodyPr>
            <a:normAutofit fontScale="92500" lnSpcReduction="20000"/>
          </a:bodyPr>
          <a:lstStyle/>
          <a:p>
            <a:pPr marL="609600" indent="-6096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sinh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sản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xuất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tủy</a:t>
            </a:r>
            <a:endParaRPr lang="en-US" sz="2000" dirty="0" smtClean="0">
              <a:latin typeface="Times New Roman" pitchFamily="18" charset="0"/>
              <a:cs typeface="Times New Roman" pitchFamily="18" charset="0"/>
            </a:endParaRPr>
          </a:p>
          <a:p>
            <a:pPr marL="1009650" lvl="1"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ngoại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biên</a:t>
            </a:r>
            <a:r>
              <a:rPr lang="en-US" sz="2000" dirty="0" smtClean="0">
                <a:latin typeface="Times New Roman" pitchFamily="18" charset="0"/>
                <a:cs typeface="Times New Roman" pitchFamily="18" charset="0"/>
              </a:rPr>
              <a:t> </a:t>
            </a:r>
          </a:p>
          <a:p>
            <a:pPr marL="1409700" lvl="2"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Reticulocyte</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số</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lượng</a:t>
            </a:r>
            <a:r>
              <a:rPr lang="en-US" sz="2000" dirty="0" smtClean="0">
                <a:latin typeface="Times New Roman" pitchFamily="18" charset="0"/>
                <a:cs typeface="Times New Roman" pitchFamily="18" charset="0"/>
              </a:rPr>
              <a:t>  hay </a:t>
            </a:r>
            <a:r>
              <a:rPr lang="en-US" sz="2000" dirty="0" err="1" smtClean="0">
                <a:latin typeface="Times New Roman" pitchFamily="18" charset="0"/>
                <a:cs typeface="Times New Roman" pitchFamily="18" charset="0"/>
              </a:rPr>
              <a:t>tỉ</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lệ</a:t>
            </a:r>
            <a:r>
              <a:rPr lang="en-US" sz="2000" dirty="0" smtClean="0">
                <a:latin typeface="Times New Roman" pitchFamily="18" charset="0"/>
                <a:cs typeface="Times New Roman" pitchFamily="18" charset="0"/>
              </a:rPr>
              <a:t> %</a:t>
            </a:r>
          </a:p>
          <a:p>
            <a:pPr marL="1409700" lvl="2" indent="-609600">
              <a:lnSpc>
                <a:spcPct val="150000"/>
              </a:lnSpc>
              <a:buFont typeface="Wingdings" pitchFamily="2" charset="2"/>
              <a:buAutoNum type="arabicPeriod"/>
              <a:defRPr/>
            </a:pPr>
            <a:r>
              <a:rPr lang="en-US" sz="2000" dirty="0" smtClean="0">
                <a:latin typeface="Times New Roman" pitchFamily="18" charset="0"/>
                <a:cs typeface="Times New Roman" pitchFamily="18" charset="0"/>
              </a:rPr>
              <a:t>RI= 15 /[( 40-27): 2]=  2 </a:t>
            </a:r>
          </a:p>
          <a:p>
            <a:pPr marL="1409700" lvl="2"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Phết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sắc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to, </a:t>
            </a: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nhân</a:t>
            </a:r>
            <a:r>
              <a:rPr lang="en-US" sz="2000" dirty="0" smtClean="0">
                <a:latin typeface="Times New Roman" pitchFamily="18" charset="0"/>
                <a:cs typeface="Times New Roman" pitchFamily="18" charset="0"/>
              </a:rPr>
              <a:t> </a:t>
            </a:r>
          </a:p>
          <a:p>
            <a:pPr marL="1409700" lvl="2"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bạch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tiểu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endParaRPr lang="en-US" sz="2000" dirty="0" smtClean="0">
              <a:latin typeface="Times New Roman" pitchFamily="18" charset="0"/>
              <a:cs typeface="Times New Roman" pitchFamily="18" charset="0"/>
            </a:endParaRPr>
          </a:p>
          <a:p>
            <a:pPr marL="1409700" lvl="2"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Phân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biệt</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giảm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bạch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giảm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tiểu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kèm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huyết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chẩn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đoán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phân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biệt</a:t>
            </a:r>
            <a:r>
              <a:rPr lang="en-US" sz="2000" dirty="0" smtClean="0">
                <a:latin typeface="Times New Roman" pitchFamily="18" charset="0"/>
                <a:cs typeface="Times New Roman" pitchFamily="18" charset="0"/>
              </a:rPr>
              <a:t> : lupus, ITP, </a:t>
            </a:r>
            <a:r>
              <a:rPr lang="en-US" sz="2000" dirty="0" err="1" smtClean="0">
                <a:latin typeface="Times New Roman" pitchFamily="18" charset="0"/>
                <a:cs typeface="Times New Roman" pitchFamily="18" charset="0"/>
              </a:rPr>
              <a:t>paroxysmol</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noctural</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Hb</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uria</a:t>
            </a:r>
            <a:endParaRPr lang="en-US" sz="2000" dirty="0" smtClean="0">
              <a:latin typeface="Times New Roman" pitchFamily="18" charset="0"/>
              <a:cs typeface="Times New Roman" pitchFamily="18" charset="0"/>
            </a:endParaRPr>
          </a:p>
          <a:p>
            <a:pPr marL="1009650" lvl="1"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Tủy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xương</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sản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tủy</a:t>
            </a:r>
            <a:endParaRPr lang="en-US" sz="2000" dirty="0" smtClean="0">
              <a:latin typeface="Times New Roman" pitchFamily="18" charset="0"/>
              <a:cs typeface="Times New Roman" pitchFamily="18" charset="0"/>
            </a:endParaRPr>
          </a:p>
          <a:p>
            <a:pPr marL="1009650" lvl="1"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chuyển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hóa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sắt</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sắt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huyết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thanh</a:t>
            </a:r>
            <a:r>
              <a:rPr lang="en-US" sz="2000" dirty="0" smtClean="0">
                <a:latin typeface="Times New Roman" pitchFamily="18" charset="0"/>
                <a:cs typeface="Times New Roman" pitchFamily="18" charset="0"/>
              </a:rPr>
              <a:t> và </a:t>
            </a:r>
            <a:r>
              <a:rPr lang="en-US" sz="2000" dirty="0" err="1" smtClean="0">
                <a:latin typeface="Times New Roman" pitchFamily="18" charset="0"/>
                <a:cs typeface="Times New Roman" pitchFamily="18" charset="0"/>
              </a:rPr>
              <a:t>ferritin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tăng</a:t>
            </a:r>
            <a:endParaRPr lang="en-US" sz="2000" dirty="0" smtClean="0">
              <a:latin typeface="Times New Roman" pitchFamily="18" charset="0"/>
              <a:cs typeface="Times New Roman" pitchFamily="18" charset="0"/>
            </a:endParaRPr>
          </a:p>
          <a:p>
            <a:pPr marL="1009650" lvl="1" indent="-609600">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chuyển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hóa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các</a:t>
            </a:r>
            <a:r>
              <a:rPr lang="en-US" sz="2000" dirty="0" smtClean="0">
                <a:latin typeface="Times New Roman" pitchFamily="18" charset="0"/>
                <a:cs typeface="Times New Roman" pitchFamily="18" charset="0"/>
              </a:rPr>
              <a:t> enzyme </a:t>
            </a:r>
            <a:r>
              <a:rPr lang="en-US" sz="2000" dirty="0" err="1" smtClean="0">
                <a:latin typeface="Times New Roman" pitchFamily="18" charset="0"/>
                <a:cs typeface="Times New Roman" pitchFamily="18" charset="0"/>
              </a:rPr>
              <a:t>chuyển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hóa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protoporphyrine</a:t>
            </a:r>
            <a:endParaRPr lang="en-US" sz="2000" dirty="0" smtClean="0">
              <a:latin typeface="Times New Roman" pitchFamily="18" charset="0"/>
              <a:cs typeface="Times New Roman" pitchFamily="18" charset="0"/>
            </a:endParaRPr>
          </a:p>
          <a:p>
            <a:pPr marL="609600" indent="-609600" eaLnBrk="1" hangingPunct="1">
              <a:lnSpc>
                <a:spcPct val="150000"/>
              </a:lnSpc>
              <a:buNone/>
              <a:defRPr/>
            </a:pPr>
            <a:r>
              <a:rPr lang="en-US" sz="2000" dirty="0" smtClean="0">
                <a:latin typeface="Times New Roman" pitchFamily="18" charset="0"/>
                <a:cs typeface="Times New Roman" pitchFamily="18" charset="0"/>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fontScale="90000"/>
          </a:bodyPr>
          <a:lstStyle/>
          <a:p>
            <a:r>
              <a:rPr lang="en-US" sz="3200" dirty="0" smtClean="0">
                <a:latin typeface="Times New Roman" pitchFamily="18" charset="0"/>
                <a:cs typeface="Times New Roman" pitchFamily="18" charset="0"/>
              </a:rPr>
              <a:t>TÓM TẮT  CHẨN ĐOÁN THIẾU MÁU  HUYẾT TÁN </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0" y="838200"/>
            <a:ext cx="9144000" cy="6019800"/>
          </a:xfrm>
        </p:spPr>
        <p:txBody>
          <a:bodyPr>
            <a:normAutofit/>
          </a:bodyPr>
          <a:lstStyle/>
          <a:p>
            <a:pPr>
              <a:lnSpc>
                <a:spcPct val="150000"/>
              </a:lnSpc>
            </a:pPr>
            <a:r>
              <a:rPr lang="en-US" sz="2000" dirty="0" smtClean="0">
                <a:latin typeface="Times New Roman" pitchFamily="18" charset="0"/>
                <a:cs typeface="Times New Roman" pitchFamily="18" charset="0"/>
              </a:rPr>
              <a:t>XÉT NGHIỆM HUYẾT TÁN CẤP NỘI MẠCH</a:t>
            </a:r>
          </a:p>
          <a:p>
            <a:pPr lvl="1">
              <a:lnSpc>
                <a:spcPct val="150000"/>
              </a:lnSpc>
            </a:pPr>
            <a:r>
              <a:rPr lang="en-US" sz="2000" dirty="0" err="1" smtClean="0">
                <a:latin typeface="Times New Roman" pitchFamily="18" charset="0"/>
                <a:cs typeface="Times New Roman" pitchFamily="18" charset="0"/>
              </a:rPr>
              <a:t>Tiểu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Hb</a:t>
            </a:r>
            <a:r>
              <a:rPr lang="en-US" sz="2000" dirty="0" smtClean="0">
                <a:latin typeface="Times New Roman" pitchFamily="18" charset="0"/>
                <a:cs typeface="Times New Roman" pitchFamily="18" charset="0"/>
              </a:rPr>
              <a:t> VÀ </a:t>
            </a:r>
          </a:p>
          <a:p>
            <a:pPr lvl="1">
              <a:lnSpc>
                <a:spcPct val="150000"/>
              </a:lnSpc>
            </a:pPr>
            <a:r>
              <a:rPr lang="en-US" sz="2000" dirty="0" err="1" smtClean="0">
                <a:latin typeface="Times New Roman" pitchFamily="18" charset="0"/>
                <a:cs typeface="Times New Roman" pitchFamily="18" charset="0"/>
              </a:rPr>
              <a:t>Hb</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giảm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nhanh</a:t>
            </a:r>
            <a:r>
              <a:rPr lang="en-US" sz="2000" dirty="0" smtClean="0">
                <a:latin typeface="Times New Roman" pitchFamily="18" charset="0"/>
                <a:cs typeface="Times New Roman" pitchFamily="18" charset="0"/>
              </a:rPr>
              <a:t> ( &gt;1g/dl </a:t>
            </a:r>
            <a:r>
              <a:rPr lang="en-US" sz="2000" dirty="0" err="1" smtClean="0">
                <a:latin typeface="Times New Roman" pitchFamily="18" charset="0"/>
                <a:cs typeface="Times New Roman" pitchFamily="18" charset="0"/>
              </a:rPr>
              <a:t>tuần</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thiếu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cấp</a:t>
            </a:r>
            <a:r>
              <a:rPr lang="en-US" sz="2000" dirty="0" smtClean="0">
                <a:latin typeface="Times New Roman" pitchFamily="18" charset="0"/>
                <a:cs typeface="Times New Roman" pitchFamily="18" charset="0"/>
              </a:rPr>
              <a:t> </a:t>
            </a:r>
          </a:p>
          <a:p>
            <a:pPr>
              <a:lnSpc>
                <a:spcPct val="150000"/>
              </a:lnSpc>
            </a:pPr>
            <a:r>
              <a:rPr lang="en-US" sz="2000" dirty="0" smtClean="0">
                <a:latin typeface="Times New Roman" pitchFamily="18" charset="0"/>
                <a:cs typeface="Times New Roman" pitchFamily="18" charset="0"/>
              </a:rPr>
              <a:t>XÉT NGHIỆM HUYẾT TÁN MÃN</a:t>
            </a:r>
          </a:p>
          <a:p>
            <a:pPr lvl="1">
              <a:lnSpc>
                <a:spcPct val="150000"/>
              </a:lnSpc>
            </a:pPr>
            <a:r>
              <a:rPr lang="en-US" sz="2000" dirty="0" err="1" smtClean="0">
                <a:latin typeface="Times New Roman" pitchFamily="18" charset="0"/>
                <a:cs typeface="Times New Roman" pitchFamily="18" charset="0"/>
              </a:rPr>
              <a:t>Hb</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giảm</a:t>
            </a:r>
            <a:r>
              <a:rPr lang="en-US" sz="2000" dirty="0" smtClean="0">
                <a:latin typeface="Times New Roman" pitchFamily="18" charset="0"/>
                <a:cs typeface="Times New Roman" pitchFamily="18" charset="0"/>
              </a:rPr>
              <a:t>  VÀ </a:t>
            </a:r>
          </a:p>
          <a:p>
            <a:pPr lvl="1">
              <a:lnSpc>
                <a:spcPct val="150000"/>
              </a:lnSpc>
            </a:pP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lưới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tăng</a:t>
            </a:r>
            <a:endParaRPr lang="en-US" sz="2000" dirty="0" smtClean="0">
              <a:latin typeface="Times New Roman" pitchFamily="18" charset="0"/>
              <a:cs typeface="Times New Roman" pitchFamily="18" charset="0"/>
            </a:endParaRPr>
          </a:p>
          <a:p>
            <a:pPr lvl="1">
              <a:lnSpc>
                <a:spcPct val="150000"/>
              </a:lnSpc>
            </a:pP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bị</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tăng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phá</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hủy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bilirubin</a:t>
            </a:r>
            <a:r>
              <a:rPr lang="en-US" sz="2000" dirty="0" smtClean="0">
                <a:latin typeface="Times New Roman" pitchFamily="18" charset="0"/>
                <a:cs typeface="Times New Roman" pitchFamily="18" charset="0"/>
              </a:rPr>
              <a:t> </a:t>
            </a:r>
            <a:r>
              <a:rPr lang="en-US" sz="2000" dirty="0" smtClean="0">
                <a:latin typeface="Times New Roman"/>
                <a:cs typeface="Times New Roman"/>
              </a:rPr>
              <a:t>↑, </a:t>
            </a:r>
            <a:r>
              <a:rPr lang="en-US" sz="2000" dirty="0" err="1" smtClean="0">
                <a:latin typeface="Times New Roman"/>
                <a:cs typeface="Times New Roman"/>
              </a:rPr>
              <a:t>urobilin</a:t>
            </a:r>
            <a:r>
              <a:rPr lang="en-US" sz="2000" dirty="0" smtClean="0">
                <a:latin typeface="Times New Roman"/>
                <a:cs typeface="Times New Roman"/>
              </a:rPr>
              <a:t> ↑, </a:t>
            </a:r>
            <a:r>
              <a:rPr lang="en-US" sz="2000" dirty="0" err="1" smtClean="0">
                <a:latin typeface="Times New Roman"/>
                <a:cs typeface="Times New Roman"/>
              </a:rPr>
              <a:t>Ferritin</a:t>
            </a:r>
            <a:r>
              <a:rPr lang="en-US" sz="2000" dirty="0" smtClean="0">
                <a:latin typeface="Times New Roman"/>
                <a:cs typeface="Times New Roman"/>
              </a:rPr>
              <a:t>↑</a:t>
            </a:r>
          </a:p>
          <a:p>
            <a:pPr lvl="1">
              <a:buNone/>
            </a:pPr>
            <a:endParaRPr lang="en-US"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noChangeArrowheads="1"/>
          </p:cNvPicPr>
          <p:nvPr>
            <p:ph idx="1"/>
          </p:nvPr>
        </p:nvPicPr>
        <p:blipFill>
          <a:blip r:embed="rId2"/>
          <a:srcRect/>
          <a:stretch>
            <a:fillRect/>
          </a:stretch>
        </p:blipFill>
        <p:spPr bwMode="auto">
          <a:xfrm>
            <a:off x="304800" y="1371600"/>
            <a:ext cx="8534400" cy="51054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0" y="457200"/>
            <a:ext cx="9144000" cy="65532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57200" y="0"/>
            <a:ext cx="8229600" cy="1066800"/>
          </a:xfrm>
        </p:spPr>
        <p:txBody>
          <a:bodyPr>
            <a:normAutofit/>
          </a:bodyPr>
          <a:lstStyle/>
          <a:p>
            <a:pPr eaLnBrk="1" hangingPunct="1">
              <a:defRPr/>
            </a:pPr>
            <a:r>
              <a:rPr lang="en-US" sz="3600" dirty="0" smtClean="0">
                <a:latin typeface="Times New Roman" pitchFamily="18" charset="0"/>
                <a:cs typeface="Times New Roman" pitchFamily="18" charset="0"/>
              </a:rPr>
              <a:t>ĐỊNH NGHĨA</a:t>
            </a:r>
            <a:endParaRPr lang="en-US" sz="3600" b="0" dirty="0" smtClean="0">
              <a:latin typeface="Times New Roman" pitchFamily="18" charset="0"/>
              <a:cs typeface="Times New Roman" pitchFamily="18" charset="0"/>
            </a:endParaRPr>
          </a:p>
        </p:txBody>
      </p:sp>
      <p:sp>
        <p:nvSpPr>
          <p:cNvPr id="8195" name="Rectangle 3"/>
          <p:cNvSpPr>
            <a:spLocks noGrp="1" noChangeArrowheads="1"/>
          </p:cNvSpPr>
          <p:nvPr>
            <p:ph idx="1"/>
          </p:nvPr>
        </p:nvSpPr>
        <p:spPr>
          <a:xfrm>
            <a:off x="0" y="1219200"/>
            <a:ext cx="9144000" cy="5410200"/>
          </a:xfrm>
        </p:spPr>
        <p:txBody>
          <a:bodyPr>
            <a:normAutofit fontScale="92500"/>
          </a:bodyPr>
          <a:lstStyle/>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trưởng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thành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có</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đời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sống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giảm</a:t>
            </a:r>
            <a:r>
              <a:rPr lang="en-US" sz="2400" dirty="0" smtClean="0">
                <a:latin typeface="Times New Roman" pitchFamily="18" charset="0"/>
                <a:cs typeface="Times New Roman" pitchFamily="18" charset="0"/>
              </a:rPr>
              <a:t> (&lt;100 </a:t>
            </a:r>
            <a:r>
              <a:rPr lang="en-US" sz="2400" dirty="0" err="1" smtClean="0">
                <a:latin typeface="Times New Roman" pitchFamily="18" charset="0"/>
                <a:cs typeface="Times New Roman" pitchFamily="18" charset="0"/>
              </a:rPr>
              <a:t>ngày</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Bình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thường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trưởng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thành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có</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đời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sống</a:t>
            </a:r>
            <a:r>
              <a:rPr lang="en-US" sz="2400" dirty="0" smtClean="0">
                <a:latin typeface="Times New Roman" pitchFamily="18" charset="0"/>
                <a:cs typeface="Times New Roman" pitchFamily="18" charset="0"/>
              </a:rPr>
              <a:t> 110-120 </a:t>
            </a:r>
            <a:r>
              <a:rPr lang="en-US" sz="2400" dirty="0" err="1" smtClean="0">
                <a:latin typeface="Times New Roman" pitchFamily="18" charset="0"/>
                <a:cs typeface="Times New Roman" pitchFamily="18" charset="0"/>
              </a:rPr>
              <a:t>ngày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trung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bình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mỗi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ngày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có</a:t>
            </a:r>
            <a:r>
              <a:rPr lang="en-US" sz="2400" dirty="0" smtClean="0">
                <a:latin typeface="Times New Roman" pitchFamily="18" charset="0"/>
                <a:cs typeface="Times New Roman" pitchFamily="18" charset="0"/>
              </a:rPr>
              <a:t> 1%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bị</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huỷ</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đi</a:t>
            </a:r>
            <a:r>
              <a:rPr lang="en-US" sz="2400" dirty="0" smtClean="0">
                <a:latin typeface="Times New Roman" pitchFamily="18" charset="0"/>
                <a:cs typeface="Times New Roman" pitchFamily="18" charset="0"/>
              </a:rPr>
              <a:t> và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non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từ</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tuỷ</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a:t>
            </a:r>
            <a:r>
              <a:rPr lang="en-US" sz="2400" dirty="0" smtClean="0">
                <a:latin typeface="Times New Roman" pitchFamily="18" charset="0"/>
                <a:cs typeface="Times New Roman" pitchFamily="18" charset="0"/>
              </a:rPr>
              <a:t>.</a:t>
            </a:r>
          </a:p>
          <a:p>
            <a:pPr marL="609600" indent="-609600" eaLnBrk="1" hangingPunct="1">
              <a:lnSpc>
                <a:spcPct val="150000"/>
              </a:lnSpc>
              <a:buFont typeface="Wingdings" pitchFamily="2" charset="2"/>
              <a:buAutoNum type="arabicPeriod"/>
              <a:defRPr/>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trưởng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thành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bị</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tăng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phá</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huỷ</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tuỷ</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sẽ</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tăng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hoạt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động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sản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xuất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để</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đáp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ứng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cơ</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thể</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nhờ</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vậy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dấu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thiếu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máu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sẽ</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không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xuất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hiện</a:t>
            </a:r>
            <a:endParaRPr lang="en-US" sz="2400" dirty="0" smtClean="0">
              <a:latin typeface="Times New Roman" pitchFamily="18" charset="0"/>
              <a:cs typeface="Times New Roman" pitchFamily="18" charset="0"/>
            </a:endParaRPr>
          </a:p>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Khi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bị</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phá</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hủy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nhanh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đời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sống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qúa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ngắn</a:t>
            </a:r>
            <a:r>
              <a:rPr lang="en-US" sz="2400" dirty="0" smtClean="0">
                <a:latin typeface="Times New Roman" pitchFamily="18" charset="0"/>
                <a:cs typeface="Times New Roman" pitchFamily="18" charset="0"/>
              </a:rPr>
              <a:t>, sự </a:t>
            </a:r>
            <a:r>
              <a:rPr lang="en-US" sz="2400" dirty="0" err="1" smtClean="0">
                <a:latin typeface="Times New Roman" pitchFamily="18" charset="0"/>
                <a:cs typeface="Times New Roman" pitchFamily="18" charset="0"/>
              </a:rPr>
              <a:t>tăng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hoạt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động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tủy</a:t>
            </a:r>
            <a:r>
              <a:rPr lang="en-US" sz="2400" dirty="0" smtClean="0">
                <a:latin typeface="Times New Roman" pitchFamily="18" charset="0"/>
                <a:cs typeface="Times New Roman" pitchFamily="18" charset="0"/>
              </a:rPr>
              <a:t> và </a:t>
            </a:r>
            <a:r>
              <a:rPr lang="en-US" sz="2400" dirty="0" err="1" smtClean="0">
                <a:latin typeface="Times New Roman" pitchFamily="18" charset="0"/>
                <a:cs typeface="Times New Roman" pitchFamily="18" charset="0"/>
              </a:rPr>
              <a:t>erythropoietine</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không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đủ</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bệnh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sẽ</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có</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dấu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thiếu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máu</a:t>
            </a:r>
            <a:endParaRPr lang="en-US" sz="2400" dirty="0" smtClean="0">
              <a:latin typeface="Times New Roman" pitchFamily="18" charset="0"/>
              <a:cs typeface="Times New Roman" pitchFamily="18" charset="0"/>
            </a:endParaRPr>
          </a:p>
          <a:p>
            <a:pPr marL="609600" indent="-609600" eaLnBrk="1" hangingPunct="1">
              <a:lnSpc>
                <a:spcPct val="150000"/>
              </a:lnSpc>
              <a:buFont typeface="Wingdings" pitchFamily="2" charset="2"/>
              <a:buAutoNum type="arabicPeriod"/>
              <a:defRPr/>
            </a:pPr>
            <a:endParaRPr lang="en-US" sz="2000" dirty="0" smtClean="0"/>
          </a:p>
          <a:p>
            <a:pPr marL="609600" indent="-609600" eaLnBrk="1" hangingPunct="1">
              <a:lnSpc>
                <a:spcPct val="150000"/>
              </a:lnSpc>
              <a:buFont typeface="Wingdings" pitchFamily="2" charset="2"/>
              <a:buAutoNum type="arabicPeriod"/>
              <a:defRPr/>
            </a:pPr>
            <a:endParaRPr lang="en-US" sz="200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Rot="1" noChangeArrowheads="1"/>
          </p:cNvSpPr>
          <p:nvPr>
            <p:ph type="title"/>
          </p:nvPr>
        </p:nvSpPr>
        <p:spPr/>
        <p:txBody>
          <a:bodyPr>
            <a:normAutofit/>
          </a:bodyPr>
          <a:lstStyle/>
          <a:p>
            <a:pPr eaLnBrk="1" hangingPunct="1">
              <a:defRPr/>
            </a:pPr>
            <a:r>
              <a:rPr lang="en-US" sz="3600" dirty="0" smtClean="0">
                <a:latin typeface="Times New Roman" pitchFamily="18" charset="0"/>
                <a:cs typeface="Times New Roman" pitchFamily="18" charset="0"/>
              </a:rPr>
              <a:t>ERYTHROCYTE LIFE SPAN IN HA</a:t>
            </a:r>
          </a:p>
        </p:txBody>
      </p:sp>
      <p:pic>
        <p:nvPicPr>
          <p:cNvPr id="16387" name="Picture 6" descr="4"/>
          <p:cNvPicPr>
            <a:picLocks noGrp="1" noChangeAspect="1" noChangeArrowheads="1"/>
          </p:cNvPicPr>
          <p:nvPr>
            <p:ph idx="1"/>
          </p:nvPr>
        </p:nvPicPr>
        <p:blipFill>
          <a:blip r:embed="rId2"/>
          <a:srcRect/>
          <a:stretch>
            <a:fillRect/>
          </a:stretch>
        </p:blipFill>
        <p:spPr>
          <a:xfrm>
            <a:off x="533400" y="1600200"/>
            <a:ext cx="8001000" cy="5029200"/>
          </a:xfr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4"/>
          <p:cNvSpPr>
            <a:spLocks noGrp="1" noRot="1" noChangeArrowheads="1"/>
          </p:cNvSpPr>
          <p:nvPr>
            <p:ph type="title"/>
          </p:nvPr>
        </p:nvSpPr>
        <p:spPr/>
        <p:txBody>
          <a:bodyPr>
            <a:normAutofit/>
          </a:bodyPr>
          <a:lstStyle/>
          <a:p>
            <a:pPr eaLnBrk="1" hangingPunct="1">
              <a:defRPr/>
            </a:pPr>
            <a:r>
              <a:rPr lang="en-US" sz="3600" dirty="0" smtClean="0">
                <a:latin typeface="Times New Roman" pitchFamily="18" charset="0"/>
                <a:cs typeface="Times New Roman" pitchFamily="18" charset="0"/>
              </a:rPr>
              <a:t>RET &amp; MCV IN HA</a:t>
            </a:r>
          </a:p>
        </p:txBody>
      </p:sp>
      <p:pic>
        <p:nvPicPr>
          <p:cNvPr id="19459" name="Picture 6" descr="4"/>
          <p:cNvPicPr>
            <a:picLocks noGrp="1" noChangeAspect="1" noChangeArrowheads="1"/>
          </p:cNvPicPr>
          <p:nvPr>
            <p:ph idx="1"/>
          </p:nvPr>
        </p:nvPicPr>
        <p:blipFill>
          <a:blip r:embed="rId2"/>
          <a:srcRect/>
          <a:stretch>
            <a:fillRect/>
          </a:stretch>
        </p:blipFill>
        <p:spPr>
          <a:xfrm>
            <a:off x="533400" y="1676400"/>
            <a:ext cx="8229600" cy="4876800"/>
          </a:xfr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Autofit/>
          </a:bodyPr>
          <a:lstStyle/>
          <a:p>
            <a:r>
              <a:rPr lang="en-US" sz="3600" dirty="0" smtClean="0">
                <a:latin typeface="Times New Roman" pitchFamily="18" charset="0"/>
                <a:cs typeface="Times New Roman" pitchFamily="18" charset="0"/>
              </a:rPr>
              <a:t>CHẨN ĐOÁN NGUYÊN NHÂN HUYẾT TÁN </a:t>
            </a:r>
            <a:endParaRPr lang="en-US" sz="3600" dirty="0"/>
          </a:p>
        </p:txBody>
      </p:sp>
      <p:sp>
        <p:nvSpPr>
          <p:cNvPr id="3" name="Content Placeholder 2"/>
          <p:cNvSpPr>
            <a:spLocks noGrp="1"/>
          </p:cNvSpPr>
          <p:nvPr>
            <p:ph idx="1"/>
          </p:nvPr>
        </p:nvSpPr>
        <p:spPr>
          <a:xfrm>
            <a:off x="0" y="838200"/>
            <a:ext cx="9144000" cy="6019800"/>
          </a:xfrm>
        </p:spPr>
        <p:txBody>
          <a:bodyPr>
            <a:normAutofit/>
          </a:bodyPr>
          <a:lstStyle/>
          <a:p>
            <a:pPr marL="514350" indent="-514350">
              <a:buNone/>
            </a:pPr>
            <a:r>
              <a:rPr lang="en-US" sz="2200" dirty="0" smtClean="0">
                <a:latin typeface="Times New Roman" pitchFamily="18" charset="0"/>
                <a:cs typeface="Times New Roman" pitchFamily="18" charset="0"/>
              </a:rPr>
              <a:t>1. </a:t>
            </a:r>
            <a:r>
              <a:rPr lang="en-US" sz="2200" dirty="0" err="1" smtClean="0">
                <a:latin typeface="Times New Roman" pitchFamily="18" charset="0"/>
                <a:cs typeface="Times New Roman" pitchFamily="18" charset="0"/>
              </a:rPr>
              <a:t>Bệnh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sử</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tiền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sử</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dịch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tễ</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sốt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rét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thuốc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hóa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chất</a:t>
            </a:r>
            <a:r>
              <a:rPr lang="en-US" sz="2200" dirty="0" smtClean="0">
                <a:latin typeface="Times New Roman" pitchFamily="18" charset="0"/>
                <a:cs typeface="Times New Roman" pitchFamily="18" charset="0"/>
              </a:rPr>
              <a:t>...</a:t>
            </a:r>
          </a:p>
          <a:p>
            <a:pPr>
              <a:buNone/>
            </a:pPr>
            <a:r>
              <a:rPr lang="en-US" sz="2200" dirty="0" smtClean="0">
                <a:latin typeface="Times New Roman" pitchFamily="18" charset="0"/>
                <a:cs typeface="Times New Roman" pitchFamily="18" charset="0"/>
              </a:rPr>
              <a:t>2.Coombs test </a:t>
            </a:r>
            <a:r>
              <a:rPr lang="en-US" sz="2200" dirty="0" err="1" smtClean="0">
                <a:latin typeface="Times New Roman" pitchFamily="18" charset="0"/>
                <a:cs typeface="Times New Roman" pitchFamily="18" charset="0"/>
              </a:rPr>
              <a:t>dương</a:t>
            </a:r>
            <a:r>
              <a:rPr lang="en-US" sz="2200" dirty="0" smtClean="0">
                <a:latin typeface="Times New Roman" pitchFamily="18" charset="0"/>
                <a:cs typeface="Times New Roman" pitchFamily="18" charset="0"/>
              </a:rPr>
              <a:t>: HC </a:t>
            </a:r>
            <a:r>
              <a:rPr lang="en-US" sz="2200" dirty="0" err="1" smtClean="0">
                <a:latin typeface="Times New Roman" pitchFamily="18" charset="0"/>
                <a:cs typeface="Times New Roman" pitchFamily="18" charset="0"/>
              </a:rPr>
              <a:t>tự</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tủa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huyết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tán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miễn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dịch</a:t>
            </a:r>
            <a:endParaRPr lang="en-US" sz="2200" dirty="0" smtClean="0">
              <a:latin typeface="Times New Roman" pitchFamily="18" charset="0"/>
              <a:cs typeface="Times New Roman" pitchFamily="18" charset="0"/>
            </a:endParaRPr>
          </a:p>
          <a:p>
            <a:pPr>
              <a:buNone/>
            </a:pPr>
            <a:r>
              <a:rPr lang="en-US" sz="2200" dirty="0" smtClean="0">
                <a:latin typeface="Times New Roman" pitchFamily="18" charset="0"/>
                <a:cs typeface="Times New Roman" pitchFamily="18" charset="0"/>
              </a:rPr>
              <a:t>3.Phết </a:t>
            </a:r>
            <a:r>
              <a:rPr lang="en-US" sz="2200" dirty="0" err="1" smtClean="0">
                <a:latin typeface="Times New Roman" pitchFamily="18" charset="0"/>
                <a:cs typeface="Times New Roman" pitchFamily="18" charset="0"/>
              </a:rPr>
              <a:t>máu</a:t>
            </a:r>
            <a:endParaRPr lang="en-US" sz="2200" dirty="0" smtClean="0">
              <a:latin typeface="Times New Roman" pitchFamily="18" charset="0"/>
              <a:cs typeface="Times New Roman" pitchFamily="18" charset="0"/>
            </a:endParaRPr>
          </a:p>
          <a:p>
            <a:pPr lvl="1"/>
            <a:r>
              <a:rPr lang="en-US" sz="2200" dirty="0" smtClean="0">
                <a:latin typeface="Times New Roman" pitchFamily="18" charset="0"/>
                <a:cs typeface="Times New Roman" pitchFamily="18" charset="0"/>
              </a:rPr>
              <a:t>Hình </a:t>
            </a:r>
            <a:r>
              <a:rPr lang="en-US" sz="2200" dirty="0" err="1" smtClean="0">
                <a:latin typeface="Times New Roman" pitchFamily="18" charset="0"/>
                <a:cs typeface="Times New Roman" pitchFamily="18" charset="0"/>
              </a:rPr>
              <a:t>dạng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bất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thường</a:t>
            </a:r>
            <a:r>
              <a:rPr lang="en-US" sz="2200" dirty="0" smtClean="0">
                <a:latin typeface="Times New Roman" pitchFamily="18" charset="0"/>
                <a:cs typeface="Times New Roman" pitchFamily="18" charset="0"/>
              </a:rPr>
              <a:t> </a:t>
            </a:r>
          </a:p>
          <a:p>
            <a:pPr lvl="2"/>
            <a:r>
              <a:rPr lang="en-US" sz="2200" dirty="0" smtClean="0">
                <a:latin typeface="Times New Roman" pitchFamily="18" charset="0"/>
                <a:cs typeface="Times New Roman" pitchFamily="18" charset="0"/>
              </a:rPr>
              <a:t>HC </a:t>
            </a:r>
            <a:r>
              <a:rPr lang="en-US" sz="2200" dirty="0" err="1" smtClean="0">
                <a:latin typeface="Times New Roman" pitchFamily="18" charset="0"/>
                <a:cs typeface="Times New Roman" pitchFamily="18" charset="0"/>
              </a:rPr>
              <a:t>bia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thalassemia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bệnh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gan</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sau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cắt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lách</a:t>
            </a:r>
            <a:r>
              <a:rPr lang="en-US" sz="2200" dirty="0" smtClean="0">
                <a:latin typeface="Times New Roman" pitchFamily="18" charset="0"/>
                <a:cs typeface="Times New Roman" pitchFamily="18" charset="0"/>
              </a:rPr>
              <a:t>), </a:t>
            </a:r>
          </a:p>
          <a:p>
            <a:pPr lvl="2"/>
            <a:r>
              <a:rPr lang="en-US" sz="2200" dirty="0" smtClean="0">
                <a:latin typeface="Times New Roman" pitchFamily="18" charset="0"/>
                <a:cs typeface="Times New Roman" pitchFamily="18" charset="0"/>
              </a:rPr>
              <a:t>HC </a:t>
            </a:r>
            <a:r>
              <a:rPr lang="en-US" sz="2200" dirty="0" err="1" smtClean="0">
                <a:latin typeface="Times New Roman" pitchFamily="18" charset="0"/>
                <a:cs typeface="Times New Roman" pitchFamily="18" charset="0"/>
              </a:rPr>
              <a:t>hình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cầu</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huyết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tán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di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truyền</a:t>
            </a:r>
            <a:r>
              <a:rPr lang="en-US" sz="2200" dirty="0" smtClean="0">
                <a:latin typeface="Times New Roman" pitchFamily="18" charset="0"/>
                <a:cs typeface="Times New Roman" pitchFamily="18" charset="0"/>
              </a:rPr>
              <a:t>)</a:t>
            </a:r>
          </a:p>
          <a:p>
            <a:pPr lvl="1"/>
            <a:r>
              <a:rPr lang="en-US" sz="2200" dirty="0" err="1" smtClean="0">
                <a:latin typeface="Times New Roman" pitchFamily="18" charset="0"/>
                <a:cs typeface="Times New Roman" pitchFamily="18" charset="0"/>
              </a:rPr>
              <a:t>Cáu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trúc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bất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thường</a:t>
            </a:r>
            <a:r>
              <a:rPr lang="en-US" sz="2200" dirty="0" smtClean="0">
                <a:latin typeface="Times New Roman" pitchFamily="18" charset="0"/>
                <a:cs typeface="Times New Roman" pitchFamily="18" charset="0"/>
              </a:rPr>
              <a:t>  HC: </a:t>
            </a:r>
          </a:p>
          <a:p>
            <a:pPr lvl="2"/>
            <a:r>
              <a:rPr lang="en-US" sz="2200" dirty="0" smtClean="0">
                <a:latin typeface="Times New Roman" pitchFamily="18" charset="0"/>
                <a:cs typeface="Times New Roman" pitchFamily="18" charset="0"/>
              </a:rPr>
              <a:t>Heinz, ( </a:t>
            </a:r>
            <a:r>
              <a:rPr lang="en-US" sz="2200" dirty="0" err="1" smtClean="0">
                <a:latin typeface="Times New Roman" pitchFamily="18" charset="0"/>
                <a:cs typeface="Times New Roman" pitchFamily="18" charset="0"/>
              </a:rPr>
              <a:t>Hb</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bị</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tủa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bệnh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Thalassemia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thiếu</a:t>
            </a:r>
            <a:r>
              <a:rPr lang="en-US" sz="2200" dirty="0" smtClean="0">
                <a:latin typeface="Times New Roman" pitchFamily="18" charset="0"/>
                <a:cs typeface="Times New Roman" pitchFamily="18" charset="0"/>
              </a:rPr>
              <a:t> G6PD</a:t>
            </a:r>
          </a:p>
          <a:p>
            <a:pPr lvl="2"/>
            <a:r>
              <a:rPr lang="en-US" sz="2200" dirty="0" smtClean="0">
                <a:latin typeface="Times New Roman" pitchFamily="18" charset="0"/>
                <a:cs typeface="Times New Roman" pitchFamily="18" charset="0"/>
              </a:rPr>
              <a:t>Howell Jolie,</a:t>
            </a:r>
          </a:p>
          <a:p>
            <a:pPr lvl="2"/>
            <a:r>
              <a:rPr lang="en-US" sz="2200" dirty="0" smtClean="0">
                <a:latin typeface="Times New Roman" pitchFamily="18" charset="0"/>
                <a:cs typeface="Times New Roman" pitchFamily="18" charset="0"/>
              </a:rPr>
              <a:t> HC </a:t>
            </a:r>
            <a:r>
              <a:rPr lang="en-US" sz="2200" dirty="0" err="1" smtClean="0">
                <a:latin typeface="Times New Roman" pitchFamily="18" charset="0"/>
                <a:cs typeface="Times New Roman" pitchFamily="18" charset="0"/>
              </a:rPr>
              <a:t>kết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tủa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huyết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tán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miễn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dịch</a:t>
            </a:r>
            <a:endParaRPr lang="en-US" sz="2200" dirty="0" smtClean="0">
              <a:latin typeface="Times New Roman" pitchFamily="18" charset="0"/>
              <a:cs typeface="Times New Roman" pitchFamily="18" charset="0"/>
            </a:endParaRPr>
          </a:p>
          <a:p>
            <a:pPr lvl="2"/>
            <a:r>
              <a:rPr lang="en-US" sz="2200" dirty="0" err="1" smtClean="0">
                <a:latin typeface="Times New Roman" pitchFamily="18" charset="0"/>
                <a:cs typeface="Times New Roman" pitchFamily="18" charset="0"/>
              </a:rPr>
              <a:t>mãnh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vở</a:t>
            </a:r>
            <a:r>
              <a:rPr lang="en-US" sz="2200" dirty="0" smtClean="0">
                <a:latin typeface="Times New Roman" pitchFamily="18" charset="0"/>
                <a:cs typeface="Times New Roman" pitchFamily="18" charset="0"/>
              </a:rPr>
              <a:t> </a:t>
            </a:r>
          </a:p>
          <a:p>
            <a:pPr marL="990600" lvl="1" indent="-533400">
              <a:lnSpc>
                <a:spcPct val="80000"/>
              </a:lnSpc>
              <a:buNone/>
              <a:defRPr/>
            </a:pPr>
            <a:r>
              <a:rPr lang="en-US" sz="2200" dirty="0" smtClean="0">
                <a:latin typeface="Times New Roman" pitchFamily="18" charset="0"/>
                <a:cs typeface="Times New Roman" pitchFamily="18" charset="0"/>
              </a:rPr>
              <a:t>4. </a:t>
            </a:r>
            <a:r>
              <a:rPr lang="en-US" sz="2200" dirty="0" err="1" smtClean="0">
                <a:latin typeface="Times New Roman" pitchFamily="18" charset="0"/>
                <a:cs typeface="Times New Roman" pitchFamily="18" charset="0"/>
              </a:rPr>
              <a:t>Đo</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sức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bền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hồng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cầu</a:t>
            </a:r>
            <a:r>
              <a:rPr lang="en-US" sz="2200" dirty="0" smtClean="0">
                <a:latin typeface="Times New Roman" pitchFamily="18" charset="0"/>
                <a:cs typeface="Times New Roman" pitchFamily="18" charset="0"/>
              </a:rPr>
              <a:t> (osmotic  </a:t>
            </a:r>
            <a:r>
              <a:rPr lang="en-US" sz="2200" dirty="0" err="1" smtClean="0">
                <a:latin typeface="Times New Roman" pitchFamily="18" charset="0"/>
                <a:cs typeface="Times New Roman" pitchFamily="18" charset="0"/>
              </a:rPr>
              <a:t>fragillity</a:t>
            </a:r>
            <a:r>
              <a:rPr lang="en-US" sz="2200" dirty="0" smtClean="0">
                <a:latin typeface="Times New Roman" pitchFamily="18" charset="0"/>
                <a:cs typeface="Times New Roman" pitchFamily="18" charset="0"/>
              </a:rPr>
              <a:t> test)</a:t>
            </a:r>
          </a:p>
          <a:p>
            <a:pPr marL="1390650" lvl="2" indent="-533400">
              <a:lnSpc>
                <a:spcPct val="80000"/>
              </a:lnSpc>
              <a:buFont typeface="Wingdings" pitchFamily="2" charset="2"/>
              <a:buAutoNum type="arabicPeriod"/>
              <a:defRPr/>
            </a:pPr>
            <a:r>
              <a:rPr lang="en-US" sz="2200" dirty="0" err="1" smtClean="0">
                <a:latin typeface="Times New Roman" pitchFamily="18" charset="0"/>
                <a:cs typeface="Times New Roman" pitchFamily="18" charset="0"/>
              </a:rPr>
              <a:t>Cơ</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chế</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đo</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sức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bền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màng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hồng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cầu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trong</a:t>
            </a:r>
            <a:r>
              <a:rPr lang="en-US" sz="2200" dirty="0" smtClean="0">
                <a:latin typeface="Times New Roman" pitchFamily="18" charset="0"/>
                <a:cs typeface="Times New Roman" pitchFamily="18" charset="0"/>
              </a:rPr>
              <a:t> dung </a:t>
            </a:r>
            <a:r>
              <a:rPr lang="en-US" sz="2200" dirty="0" err="1" smtClean="0">
                <a:latin typeface="Times New Roman" pitchFamily="18" charset="0"/>
                <a:cs typeface="Times New Roman" pitchFamily="18" charset="0"/>
              </a:rPr>
              <a:t>dịch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nhược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trương</a:t>
            </a:r>
            <a:r>
              <a:rPr lang="en-US" sz="2200" dirty="0" smtClean="0">
                <a:latin typeface="Times New Roman" pitchFamily="18" charset="0"/>
                <a:cs typeface="Times New Roman" pitchFamily="18" charset="0"/>
              </a:rPr>
              <a:t> </a:t>
            </a:r>
          </a:p>
          <a:p>
            <a:pPr marL="1390650" lvl="2" indent="-533400">
              <a:lnSpc>
                <a:spcPct val="80000"/>
              </a:lnSpc>
              <a:buFont typeface="Wingdings" pitchFamily="2" charset="2"/>
              <a:buAutoNum type="arabicPeriod"/>
              <a:defRPr/>
            </a:pPr>
            <a:r>
              <a:rPr lang="en-US" sz="2200" dirty="0" err="1" smtClean="0">
                <a:latin typeface="Times New Roman" pitchFamily="18" charset="0"/>
                <a:cs typeface="Times New Roman" pitchFamily="18" charset="0"/>
              </a:rPr>
              <a:t>Kỹ</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thuật</a:t>
            </a:r>
            <a:r>
              <a:rPr lang="en-US" sz="2200" dirty="0" smtClean="0">
                <a:latin typeface="Times New Roman" pitchFamily="18" charset="0"/>
                <a:cs typeface="Times New Roman" pitchFamily="18" charset="0"/>
              </a:rPr>
              <a:t> : ủ </a:t>
            </a:r>
            <a:r>
              <a:rPr lang="en-US" sz="2200" dirty="0" err="1" smtClean="0">
                <a:latin typeface="Times New Roman" pitchFamily="18" charset="0"/>
                <a:cs typeface="Times New Roman" pitchFamily="18" charset="0"/>
              </a:rPr>
              <a:t>hồng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cầu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trong</a:t>
            </a:r>
            <a:r>
              <a:rPr lang="en-US" sz="2200" dirty="0" smtClean="0">
                <a:latin typeface="Times New Roman" pitchFamily="18" charset="0"/>
                <a:cs typeface="Times New Roman" pitchFamily="18" charset="0"/>
              </a:rPr>
              <a:t> NaCl0.36% 30 </a:t>
            </a:r>
            <a:r>
              <a:rPr lang="en-US" sz="2200" dirty="0" err="1" smtClean="0">
                <a:latin typeface="Times New Roman" pitchFamily="18" charset="0"/>
                <a:cs typeface="Times New Roman" pitchFamily="18" charset="0"/>
              </a:rPr>
              <a:t>phút</a:t>
            </a:r>
            <a:r>
              <a:rPr lang="en-US" sz="2200" dirty="0" smtClean="0">
                <a:latin typeface="Times New Roman" pitchFamily="18" charset="0"/>
                <a:cs typeface="Times New Roman" pitchFamily="18" charset="0"/>
              </a:rPr>
              <a:t>. </a:t>
            </a:r>
          </a:p>
          <a:p>
            <a:pPr marL="1390650" lvl="2" indent="-533400">
              <a:lnSpc>
                <a:spcPct val="80000"/>
              </a:lnSpc>
              <a:buFont typeface="Wingdings" pitchFamily="2" charset="2"/>
              <a:buAutoNum type="arabicPeriod"/>
              <a:defRPr/>
            </a:pPr>
            <a:r>
              <a:rPr lang="en-US" sz="2200" dirty="0" err="1" smtClean="0">
                <a:latin typeface="Times New Roman" pitchFamily="18" charset="0"/>
                <a:cs typeface="Times New Roman" pitchFamily="18" charset="0"/>
              </a:rPr>
              <a:t>Kết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quả</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dương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tính</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thalassemia</a:t>
            </a:r>
            <a:r>
              <a:rPr lang="en-US" sz="2200" dirty="0" smtClean="0">
                <a:latin typeface="Times New Roman" pitchFamily="18" charset="0"/>
                <a:cs typeface="Times New Roman" pitchFamily="18" charset="0"/>
              </a:rPr>
              <a:t> trait , </a:t>
            </a:r>
            <a:r>
              <a:rPr lang="en-US" sz="2200" dirty="0" err="1" smtClean="0">
                <a:latin typeface="Times New Roman" pitchFamily="18" charset="0"/>
                <a:cs typeface="Times New Roman" pitchFamily="18" charset="0"/>
              </a:rPr>
              <a:t>thiếu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máu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thiếu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sắt</a:t>
            </a:r>
            <a:r>
              <a:rPr lang="en-US" sz="2200" dirty="0" smtClean="0">
                <a:latin typeface="Times New Roman" pitchFamily="18" charset="0"/>
                <a:cs typeface="Times New Roman" pitchFamily="18" charset="0"/>
              </a:rPr>
              <a:t> </a:t>
            </a:r>
          </a:p>
          <a:p>
            <a:endParaRPr lang="en-US"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TIẾN TRÌNH CHẨN ĐOÁN TMHT</a:t>
            </a:r>
            <a:endParaRPr lang="en-US" sz="3200" b="1" dirty="0"/>
          </a:p>
        </p:txBody>
      </p:sp>
      <p:graphicFrame>
        <p:nvGraphicFramePr>
          <p:cNvPr id="4" name="Content Placeholder 3"/>
          <p:cNvGraphicFramePr>
            <a:graphicFrameLocks noGrp="1"/>
          </p:cNvGraphicFramePr>
          <p:nvPr>
            <p:ph idx="1"/>
          </p:nvPr>
        </p:nvGraphicFramePr>
        <p:xfrm>
          <a:off x="457200" y="1066800"/>
          <a:ext cx="82296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200" dirty="0" smtClean="0">
                <a:latin typeface="Times New Roman" pitchFamily="18" charset="0"/>
                <a:cs typeface="Times New Roman" pitchFamily="18" charset="0"/>
              </a:rPr>
              <a:t>IMMUNE HAEMOLYTIC ANEMIA </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457200" y="685801"/>
            <a:ext cx="4040188" cy="609600"/>
          </a:xfrm>
        </p:spPr>
        <p:txBody>
          <a:bodyPr>
            <a:normAutofit/>
          </a:bodyPr>
          <a:lstStyle/>
          <a:p>
            <a:endParaRPr lang="en-US" sz="1600" dirty="0"/>
          </a:p>
        </p:txBody>
      </p:sp>
      <p:sp>
        <p:nvSpPr>
          <p:cNvPr id="5" name="Text Placeholder 4"/>
          <p:cNvSpPr>
            <a:spLocks noGrp="1"/>
          </p:cNvSpPr>
          <p:nvPr>
            <p:ph type="body" sz="quarter" idx="3"/>
          </p:nvPr>
        </p:nvSpPr>
        <p:spPr>
          <a:xfrm>
            <a:off x="4645025" y="685800"/>
            <a:ext cx="4041775" cy="685801"/>
          </a:xfrm>
        </p:spPr>
        <p:txBody>
          <a:bodyPr>
            <a:normAutofit/>
          </a:bodyPr>
          <a:lstStyle/>
          <a:p>
            <a:r>
              <a:rPr lang="en-US" sz="1600" dirty="0" smtClean="0"/>
              <a:t>Cold aggregates</a:t>
            </a:r>
            <a:endParaRPr lang="en-US" sz="1600" dirty="0"/>
          </a:p>
        </p:txBody>
      </p:sp>
      <p:pic>
        <p:nvPicPr>
          <p:cNvPr id="8" name="Picture 2"/>
          <p:cNvPicPr>
            <a:picLocks noGrp="1" noChangeAspect="1" noChangeArrowheads="1"/>
          </p:cNvPicPr>
          <p:nvPr>
            <p:ph sz="quarter" idx="4"/>
          </p:nvPr>
        </p:nvPicPr>
        <p:blipFill>
          <a:blip r:embed="rId3"/>
          <a:srcRect/>
          <a:stretch>
            <a:fillRect/>
          </a:stretch>
        </p:blipFill>
        <p:spPr bwMode="auto">
          <a:xfrm>
            <a:off x="4495801" y="533400"/>
            <a:ext cx="4648200" cy="5638800"/>
          </a:xfrm>
          <a:prstGeom prst="rect">
            <a:avLst/>
          </a:prstGeom>
          <a:noFill/>
        </p:spPr>
      </p:pic>
      <p:pic>
        <p:nvPicPr>
          <p:cNvPr id="10" name="Picture 2"/>
          <p:cNvPicPr>
            <a:picLocks noGrp="1" noChangeAspect="1" noChangeArrowheads="1"/>
          </p:cNvPicPr>
          <p:nvPr>
            <p:ph sz="half" idx="2"/>
          </p:nvPr>
        </p:nvPicPr>
        <p:blipFill>
          <a:blip r:embed="rId4"/>
          <a:srcRect/>
          <a:stretch>
            <a:fillRect/>
          </a:stretch>
        </p:blipFill>
        <p:spPr bwMode="auto">
          <a:xfrm>
            <a:off x="0" y="533400"/>
            <a:ext cx="4497388" cy="57912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2400" y="0"/>
            <a:ext cx="8686800" cy="1676400"/>
          </a:xfrm>
        </p:spPr>
        <p:txBody>
          <a:bodyPr>
            <a:normAutofit fontScale="90000"/>
          </a:bodyPr>
          <a:lstStyle/>
          <a:p>
            <a:r>
              <a:rPr lang="en-US" sz="2200" dirty="0" smtClean="0"/>
              <a:t>Figure 13-5 Model of the </a:t>
            </a:r>
            <a:r>
              <a:rPr lang="en-US" sz="2200" dirty="0" err="1" smtClean="0"/>
              <a:t>pathophysiology</a:t>
            </a:r>
            <a:r>
              <a:rPr lang="en-US" sz="2200" dirty="0" smtClean="0"/>
              <a:t> of hereditary </a:t>
            </a:r>
            <a:r>
              <a:rPr lang="en-US" sz="2200" dirty="0" err="1" smtClean="0"/>
              <a:t>spherocytosis</a:t>
            </a:r>
            <a:r>
              <a:rPr lang="en-US" sz="2200" dirty="0" smtClean="0"/>
              <a:t>. </a:t>
            </a:r>
            <a:r>
              <a:rPr lang="en-US" sz="2200" i="1" dirty="0" smtClean="0"/>
              <a:t>(Adapted from </a:t>
            </a:r>
            <a:r>
              <a:rPr lang="en-US" sz="2200" i="1" dirty="0" err="1" smtClean="0"/>
              <a:t>Wyngaarden</a:t>
            </a:r>
            <a:r>
              <a:rPr lang="en-US" sz="2200" i="1" dirty="0" smtClean="0"/>
              <a:t> JB, et al [</a:t>
            </a:r>
            <a:r>
              <a:rPr lang="en-US" sz="2200" i="1" dirty="0" err="1" smtClean="0"/>
              <a:t>eds</a:t>
            </a:r>
            <a:r>
              <a:rPr lang="en-US" sz="2200" i="1" dirty="0" smtClean="0"/>
              <a:t>]: Cecil Textbook of Medicine, 19th ed. Philadelphia, WB Saunders, 1992,</a:t>
            </a:r>
            <a:br>
              <a:rPr lang="en-US" sz="2200" i="1" dirty="0" smtClean="0"/>
            </a:br>
            <a:r>
              <a:rPr lang="en-US" sz="2200" i="1" dirty="0" smtClean="0"/>
              <a:t>p. 859.)</a:t>
            </a:r>
            <a:r>
              <a:rPr lang="en-US" sz="2200" dirty="0" smtClean="0"/>
              <a:t/>
            </a:r>
            <a:br>
              <a:rPr lang="en-US" sz="2200" dirty="0" smtClean="0"/>
            </a:br>
            <a:r>
              <a:rPr lang="en-US" sz="2400" dirty="0" smtClean="0"/>
              <a:t/>
            </a:r>
            <a:br>
              <a:rPr lang="en-US" sz="2400" dirty="0" smtClean="0"/>
            </a:br>
            <a:endParaRPr lang="en-US" sz="2400" dirty="0">
              <a:latin typeface="Times New Roman" pitchFamily="18" charset="0"/>
              <a:cs typeface="Times New Roman" pitchFamily="18" charset="0"/>
            </a:endParaRPr>
          </a:p>
        </p:txBody>
      </p:sp>
      <p:pic>
        <p:nvPicPr>
          <p:cNvPr id="7" name="Picture 2"/>
          <p:cNvPicPr>
            <a:picLocks noGrp="1" noChangeAspect="1" noChangeArrowheads="1"/>
          </p:cNvPicPr>
          <p:nvPr>
            <p:ph idx="1"/>
          </p:nvPr>
        </p:nvPicPr>
        <p:blipFill>
          <a:blip r:embed="rId2"/>
          <a:stretch>
            <a:fillRect/>
          </a:stretch>
        </p:blipFill>
        <p:spPr bwMode="auto">
          <a:xfrm>
            <a:off x="0" y="1524000"/>
            <a:ext cx="9144000" cy="5334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8686800" cy="1417638"/>
          </a:xfrm>
        </p:spPr>
        <p:txBody>
          <a:bodyPr>
            <a:normAutofit fontScale="90000"/>
          </a:bodyPr>
          <a:lstStyle/>
          <a:p>
            <a:r>
              <a:rPr lang="en-US" sz="2200" dirty="0" smtClean="0">
                <a:latin typeface="Times New Roman" pitchFamily="18" charset="0"/>
                <a:cs typeface="Times New Roman" pitchFamily="18" charset="0"/>
              </a:rPr>
              <a:t>Figure 13-2 Schematic of </a:t>
            </a:r>
            <a:r>
              <a:rPr lang="en-US" sz="2200" dirty="0" err="1" smtClean="0">
                <a:latin typeface="Times New Roman" pitchFamily="18" charset="0"/>
                <a:cs typeface="Times New Roman" pitchFamily="18" charset="0"/>
              </a:rPr>
              <a:t>splenic</a:t>
            </a:r>
            <a:r>
              <a:rPr lang="en-US" sz="2200" dirty="0" smtClean="0">
                <a:latin typeface="Times New Roman" pitchFamily="18" charset="0"/>
                <a:cs typeface="Times New Roman" pitchFamily="18" charset="0"/>
              </a:rPr>
              <a:t> sinus (electron micrograph). A red cell is in the process of squeezing from the red pulp cords into the sinus lumen. </a:t>
            </a:r>
            <a:br>
              <a:rPr lang="en-US" sz="2200" dirty="0" smtClean="0">
                <a:latin typeface="Times New Roman" pitchFamily="18" charset="0"/>
                <a:cs typeface="Times New Roman" pitchFamily="18" charset="0"/>
              </a:rPr>
            </a:br>
            <a:r>
              <a:rPr lang="en-US" sz="2200" dirty="0" smtClean="0">
                <a:latin typeface="Times New Roman" pitchFamily="18" charset="0"/>
                <a:cs typeface="Times New Roman" pitchFamily="18" charset="0"/>
              </a:rPr>
              <a:t>Note the degree of deformability</a:t>
            </a:r>
            <a:br>
              <a:rPr lang="en-US" sz="2200" dirty="0" smtClean="0">
                <a:latin typeface="Times New Roman" pitchFamily="18" charset="0"/>
                <a:cs typeface="Times New Roman" pitchFamily="18" charset="0"/>
              </a:rPr>
            </a:br>
            <a:r>
              <a:rPr lang="en-US" sz="2200" dirty="0" smtClean="0">
                <a:latin typeface="Times New Roman" pitchFamily="18" charset="0"/>
                <a:cs typeface="Times New Roman" pitchFamily="18" charset="0"/>
              </a:rPr>
              <a:t>required for red cells to pass through the wall of the sinus.</a:t>
            </a:r>
            <a:endParaRPr lang="en-US" sz="2200" dirty="0"/>
          </a:p>
        </p:txBody>
      </p:sp>
      <p:pic>
        <p:nvPicPr>
          <p:cNvPr id="1026" name="Picture 2"/>
          <p:cNvPicPr>
            <a:picLocks noGrp="1" noChangeAspect="1" noChangeArrowheads="1"/>
          </p:cNvPicPr>
          <p:nvPr>
            <p:ph idx="1"/>
          </p:nvPr>
        </p:nvPicPr>
        <p:blipFill>
          <a:blip r:embed="rId2" cstate="print"/>
          <a:stretch>
            <a:fillRect/>
          </a:stretch>
        </p:blipFill>
        <p:spPr bwMode="auto">
          <a:xfrm>
            <a:off x="1600200" y="1447800"/>
            <a:ext cx="5638799" cy="4953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400" b="1" dirty="0" smtClean="0"/>
              <a:t>Figure 13-4 Schematic representation of the red cell membrane cytoskeleton and alterations leading to </a:t>
            </a:r>
            <a:r>
              <a:rPr lang="en-US" sz="1400" b="1" dirty="0" err="1" smtClean="0"/>
              <a:t>spherocytosis</a:t>
            </a:r>
            <a:r>
              <a:rPr lang="en-US" sz="1400" b="1" dirty="0" smtClean="0"/>
              <a:t> and </a:t>
            </a:r>
            <a:r>
              <a:rPr lang="en-US" sz="1400" b="1" dirty="0" err="1" smtClean="0"/>
              <a:t>hemolysis</a:t>
            </a:r>
            <a:r>
              <a:rPr lang="en-US" sz="1400" b="1" dirty="0" smtClean="0"/>
              <a:t>. Mutations weakening interactions involving a-</a:t>
            </a:r>
            <a:br>
              <a:rPr lang="en-US" sz="1400" b="1" dirty="0" smtClean="0"/>
            </a:br>
            <a:r>
              <a:rPr lang="en-US" sz="1400" dirty="0" err="1" smtClean="0"/>
              <a:t>spectrin</a:t>
            </a:r>
            <a:r>
              <a:rPr lang="en-US" sz="1400" dirty="0" smtClean="0"/>
              <a:t>, b-</a:t>
            </a:r>
            <a:r>
              <a:rPr lang="en-US" sz="1400" dirty="0" err="1" smtClean="0"/>
              <a:t>spectrin</a:t>
            </a:r>
            <a:r>
              <a:rPr lang="en-US" sz="1400" dirty="0" smtClean="0"/>
              <a:t>, </a:t>
            </a:r>
            <a:r>
              <a:rPr lang="en-US" sz="1400" dirty="0" err="1" smtClean="0"/>
              <a:t>ankyrin</a:t>
            </a:r>
            <a:r>
              <a:rPr lang="en-US" sz="1400" dirty="0" smtClean="0"/>
              <a:t>, band 4.2, or band 3 all cause the normal biconcave red cell to lose membrane fragments and adopt a spherical shape. Such </a:t>
            </a:r>
            <a:r>
              <a:rPr lang="en-US" sz="1400" dirty="0" err="1" smtClean="0"/>
              <a:t>spherocytic</a:t>
            </a:r>
            <a:r>
              <a:rPr lang="en-US" sz="1400" dirty="0" smtClean="0"/>
              <a:t> cells are less</a:t>
            </a:r>
            <a:br>
              <a:rPr lang="en-US" sz="1400" dirty="0" smtClean="0"/>
            </a:br>
            <a:r>
              <a:rPr lang="en-US" sz="1400" dirty="0" smtClean="0"/>
              <a:t>deformable than normal and therefore become trapped in the </a:t>
            </a:r>
            <a:r>
              <a:rPr lang="en-US" sz="1400" dirty="0" err="1" smtClean="0"/>
              <a:t>splenic</a:t>
            </a:r>
            <a:r>
              <a:rPr lang="en-US" sz="1400" dirty="0" smtClean="0"/>
              <a:t> cords, where they are </a:t>
            </a:r>
            <a:r>
              <a:rPr lang="en-US" sz="1400" dirty="0" err="1" smtClean="0"/>
              <a:t>phagocytosed</a:t>
            </a:r>
            <a:r>
              <a:rPr lang="en-US" sz="1400" dirty="0" smtClean="0"/>
              <a:t> by macrophages.</a:t>
            </a:r>
            <a:endParaRPr lang="en-US" sz="1400"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0" y="1600200"/>
            <a:ext cx="8839200" cy="48768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228600" y="381001"/>
            <a:ext cx="4268788" cy="1524000"/>
          </a:xfrm>
        </p:spPr>
        <p:txBody>
          <a:bodyPr>
            <a:normAutofit/>
          </a:bodyPr>
          <a:lstStyle/>
          <a:p>
            <a:r>
              <a:rPr lang="en-US" sz="1200" dirty="0" smtClean="0"/>
              <a:t>Figure 13-6 Hereditary </a:t>
            </a:r>
            <a:r>
              <a:rPr lang="en-US" sz="1200" dirty="0" err="1" smtClean="0"/>
              <a:t>spherocytosis</a:t>
            </a:r>
            <a:r>
              <a:rPr lang="en-US" sz="1200" dirty="0" smtClean="0"/>
              <a:t> (peripheral smear). Note the </a:t>
            </a:r>
            <a:r>
              <a:rPr lang="en-US" sz="1200" dirty="0" err="1" smtClean="0"/>
              <a:t>anisocytosis</a:t>
            </a:r>
            <a:r>
              <a:rPr lang="en-US" sz="1200" dirty="0" smtClean="0"/>
              <a:t> and several dark-appearing </a:t>
            </a:r>
            <a:r>
              <a:rPr lang="en-US" sz="1200" dirty="0" err="1" smtClean="0"/>
              <a:t>spherocytes</a:t>
            </a:r>
            <a:r>
              <a:rPr lang="en-US" sz="1200" dirty="0" smtClean="0"/>
              <a:t> with no central pallor. Howell-Jolly bodies (small dark nuclear</a:t>
            </a:r>
          </a:p>
          <a:p>
            <a:r>
              <a:rPr lang="en-US" sz="1200" dirty="0" smtClean="0"/>
              <a:t>remnants) are also present in red cells of this </a:t>
            </a:r>
            <a:r>
              <a:rPr lang="en-US" sz="1200" dirty="0" err="1" smtClean="0"/>
              <a:t>asplenic</a:t>
            </a:r>
            <a:r>
              <a:rPr lang="en-US" sz="1200" dirty="0" smtClean="0"/>
              <a:t> patient. </a:t>
            </a:r>
            <a:r>
              <a:rPr lang="en-US" sz="1200" i="1" dirty="0" smtClean="0"/>
              <a:t>(Courtesy of Dr. Robert W. McKenna, Department of Pathology, University of Texas Southwestern Medical School, Dallas</a:t>
            </a:r>
            <a:endParaRPr lang="en-US" sz="1200" dirty="0" smtClean="0"/>
          </a:p>
          <a:p>
            <a:endParaRPr lang="en-US" sz="1200" dirty="0"/>
          </a:p>
        </p:txBody>
      </p:sp>
      <p:sp>
        <p:nvSpPr>
          <p:cNvPr id="10" name="Text Placeholder 9"/>
          <p:cNvSpPr>
            <a:spLocks noGrp="1"/>
          </p:cNvSpPr>
          <p:nvPr>
            <p:ph type="body" sz="quarter" idx="3"/>
          </p:nvPr>
        </p:nvSpPr>
        <p:spPr>
          <a:xfrm>
            <a:off x="4495800" y="990601"/>
            <a:ext cx="4343399" cy="1219199"/>
          </a:xfrm>
        </p:spPr>
        <p:txBody>
          <a:bodyPr>
            <a:normAutofit/>
          </a:bodyPr>
          <a:lstStyle/>
          <a:p>
            <a:endParaRPr lang="en-US" sz="1200" dirty="0"/>
          </a:p>
        </p:txBody>
      </p:sp>
      <p:pic>
        <p:nvPicPr>
          <p:cNvPr id="15" name="Picture 3"/>
          <p:cNvPicPr>
            <a:picLocks noGrp="1" noChangeAspect="1" noChangeArrowheads="1"/>
          </p:cNvPicPr>
          <p:nvPr>
            <p:ph sz="half" idx="2"/>
          </p:nvPr>
        </p:nvPicPr>
        <p:blipFill>
          <a:blip r:embed="rId2" cstate="print"/>
          <a:stretch>
            <a:fillRect/>
          </a:stretch>
        </p:blipFill>
        <p:spPr bwMode="auto">
          <a:xfrm>
            <a:off x="0" y="2057400"/>
            <a:ext cx="4648200" cy="4038600"/>
          </a:xfrm>
          <a:prstGeom prst="rect">
            <a:avLst/>
          </a:prstGeom>
          <a:noFill/>
          <a:ln w="9525">
            <a:noFill/>
            <a:miter lim="800000"/>
            <a:headEnd/>
            <a:tailEnd/>
          </a:ln>
          <a:effectLst/>
        </p:spPr>
      </p:pic>
      <p:pic>
        <p:nvPicPr>
          <p:cNvPr id="13" name="Picture 2"/>
          <p:cNvPicPr>
            <a:picLocks noGrp="1" noChangeAspect="1" noChangeArrowheads="1"/>
          </p:cNvPicPr>
          <p:nvPr>
            <p:ph sz="quarter" idx="4"/>
          </p:nvPr>
        </p:nvPicPr>
        <p:blipFill>
          <a:blip r:embed="rId3"/>
          <a:srcRect/>
          <a:stretch>
            <a:fillRect/>
          </a:stretch>
        </p:blipFill>
        <p:spPr bwMode="auto">
          <a:xfrm>
            <a:off x="4419600" y="381000"/>
            <a:ext cx="4419600" cy="58674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1219200"/>
          </a:xfrm>
        </p:spPr>
        <p:txBody>
          <a:bodyPr>
            <a:normAutofit/>
          </a:bodyPr>
          <a:lstStyle/>
          <a:p>
            <a:r>
              <a:rPr lang="en-US" sz="3600" dirty="0" smtClean="0">
                <a:latin typeface="Times New Roman" pitchFamily="18" charset="0"/>
                <a:cs typeface="Times New Roman" pitchFamily="18" charset="0"/>
              </a:rPr>
              <a:t>XÉT NGHIỆM SỨC BỀN HỒNG CẦU </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 H. KJELDSBERG</a:t>
            </a:r>
            <a:r>
              <a:rPr lang="en-US" sz="3600" dirty="0" smtClean="0"/>
              <a:t>)</a:t>
            </a:r>
            <a:endParaRPr lang="en-US" sz="3600" dirty="0"/>
          </a:p>
        </p:txBody>
      </p:sp>
      <p:pic>
        <p:nvPicPr>
          <p:cNvPr id="9" name="Picture 2" descr="D:\My Documents\My Scans\2010-04 (Apr)\scan0008.jpg"/>
          <p:cNvPicPr>
            <a:picLocks noGrp="1" noChangeAspect="1" noChangeArrowheads="1"/>
          </p:cNvPicPr>
          <p:nvPr>
            <p:ph idx="1"/>
          </p:nvPr>
        </p:nvPicPr>
        <p:blipFill>
          <a:blip r:embed="rId2"/>
          <a:srcRect/>
          <a:stretch>
            <a:fillRect/>
          </a:stretch>
        </p:blipFill>
        <p:spPr>
          <a:xfrm>
            <a:off x="152400" y="1295400"/>
            <a:ext cx="8991600" cy="5562599"/>
          </a:xfr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sz="quarter"/>
          </p:nvPr>
        </p:nvSpPr>
        <p:spPr>
          <a:xfrm>
            <a:off x="0" y="1"/>
            <a:ext cx="9144000" cy="1295400"/>
          </a:xfrm>
        </p:spPr>
        <p:txBody>
          <a:bodyPr>
            <a:normAutofit/>
          </a:bodyPr>
          <a:lstStyle/>
          <a:p>
            <a:r>
              <a:rPr lang="en-US" sz="3600" dirty="0" smtClean="0">
                <a:latin typeface="Times New Roman" pitchFamily="18" charset="0"/>
                <a:cs typeface="Times New Roman" pitchFamily="18" charset="0"/>
              </a:rPr>
              <a:t>PHẾT MÁU &amp; PHẾT TỦY : BÌNH THƯỜNG &amp; TĂNG SINH DÒNG HỒNG CẦU</a:t>
            </a:r>
            <a:endParaRPr lang="en-US" sz="3600" dirty="0">
              <a:latin typeface="Times New Roman" pitchFamily="18" charset="0"/>
              <a:cs typeface="Times New Roman" pitchFamily="18" charset="0"/>
            </a:endParaRPr>
          </a:p>
        </p:txBody>
      </p:sp>
      <p:pic>
        <p:nvPicPr>
          <p:cNvPr id="9" name="Picture 2"/>
          <p:cNvPicPr>
            <a:picLocks noGrp="1" noChangeAspect="1" noChangeArrowheads="1"/>
          </p:cNvPicPr>
          <p:nvPr>
            <p:ph sz="quarter" idx="3"/>
          </p:nvPr>
        </p:nvPicPr>
        <p:blipFill>
          <a:blip r:embed="rId2"/>
          <a:srcRect/>
          <a:stretch>
            <a:fillRect/>
          </a:stretch>
        </p:blipFill>
        <p:spPr bwMode="auto">
          <a:xfrm>
            <a:off x="609600" y="3810000"/>
            <a:ext cx="3657600" cy="2514599"/>
          </a:xfrm>
          <a:prstGeom prst="rect">
            <a:avLst/>
          </a:prstGeom>
          <a:noFill/>
        </p:spPr>
      </p:pic>
      <p:pic>
        <p:nvPicPr>
          <p:cNvPr id="13" name="Picture 2"/>
          <p:cNvPicPr>
            <a:picLocks noGrp="1" noChangeAspect="1" noChangeArrowheads="1"/>
          </p:cNvPicPr>
          <p:nvPr>
            <p:ph sz="quarter" idx="1"/>
          </p:nvPr>
        </p:nvPicPr>
        <p:blipFill>
          <a:blip r:embed="rId3"/>
          <a:srcRect/>
          <a:stretch>
            <a:fillRect/>
          </a:stretch>
        </p:blipFill>
        <p:spPr bwMode="auto">
          <a:xfrm>
            <a:off x="685800" y="1447800"/>
            <a:ext cx="3276600" cy="2341563"/>
          </a:xfrm>
          <a:prstGeom prst="rect">
            <a:avLst/>
          </a:prstGeom>
          <a:noFill/>
        </p:spPr>
      </p:pic>
      <p:pic>
        <p:nvPicPr>
          <p:cNvPr id="15" name="Content Placeholder 14"/>
          <p:cNvPicPr>
            <a:picLocks noGrp="1" noChangeAspect="1" noChangeArrowheads="1"/>
          </p:cNvPicPr>
          <p:nvPr>
            <p:ph sz="quarter" idx="2"/>
          </p:nvPr>
        </p:nvPicPr>
        <p:blipFill>
          <a:blip r:embed="rId4"/>
          <a:srcRect/>
          <a:stretch>
            <a:fillRect/>
          </a:stretch>
        </p:blipFill>
        <p:spPr bwMode="auto">
          <a:xfrm>
            <a:off x="4876799" y="1447800"/>
            <a:ext cx="3276601" cy="2341563"/>
          </a:xfrm>
          <a:prstGeom prst="rect">
            <a:avLst/>
          </a:prstGeom>
          <a:noFill/>
        </p:spPr>
      </p:pic>
      <p:pic>
        <p:nvPicPr>
          <p:cNvPr id="16" name="Picture 2"/>
          <p:cNvPicPr>
            <a:picLocks noGrp="1" noChangeAspect="1" noChangeArrowheads="1"/>
          </p:cNvPicPr>
          <p:nvPr>
            <p:ph sz="quarter" idx="4"/>
          </p:nvPr>
        </p:nvPicPr>
        <p:blipFill>
          <a:blip r:embed="rId5"/>
          <a:srcRect/>
          <a:stretch>
            <a:fillRect/>
          </a:stretch>
        </p:blipFill>
        <p:spPr bwMode="auto">
          <a:xfrm>
            <a:off x="4953000" y="3941762"/>
            <a:ext cx="3276599" cy="2306637"/>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dirty="0" smtClean="0">
                <a:latin typeface="Times New Roman" pitchFamily="18" charset="0"/>
                <a:cs typeface="Times New Roman" pitchFamily="18" charset="0"/>
              </a:rPr>
              <a:t>THIẾU MEN G6PD</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0" y="838200"/>
            <a:ext cx="4497388" cy="1336675"/>
          </a:xfrm>
        </p:spPr>
        <p:txBody>
          <a:bodyPr>
            <a:normAutofit fontScale="55000" lnSpcReduction="20000"/>
          </a:bodyPr>
          <a:lstStyle/>
          <a:p>
            <a:r>
              <a:rPr lang="en-US" dirty="0" smtClean="0"/>
              <a:t>Figure 13-7 Role of glucose-6-phosphate </a:t>
            </a:r>
            <a:r>
              <a:rPr lang="en-US" dirty="0" err="1" smtClean="0"/>
              <a:t>dehydrogenase</a:t>
            </a:r>
            <a:r>
              <a:rPr lang="en-US" dirty="0" smtClean="0"/>
              <a:t> (G6PD) in defense against oxidant injury. The disposal of H2 O2 , a potential oxidant, is dependent on the adequacy of reduced</a:t>
            </a:r>
          </a:p>
          <a:p>
            <a:r>
              <a:rPr lang="en-US" dirty="0" smtClean="0"/>
              <a:t>glutathione (GSH), which is generated by the action of NADPH. The synthesis of NADPH is dependent on the activity of G6PD. GSSG, oxidized glutathione</a:t>
            </a:r>
          </a:p>
          <a:p>
            <a:endParaRPr lang="en-US" dirty="0"/>
          </a:p>
        </p:txBody>
      </p:sp>
      <p:sp>
        <p:nvSpPr>
          <p:cNvPr id="5" name="Text Placeholder 4"/>
          <p:cNvSpPr>
            <a:spLocks noGrp="1"/>
          </p:cNvSpPr>
          <p:nvPr>
            <p:ph type="body" sz="quarter" idx="3"/>
          </p:nvPr>
        </p:nvSpPr>
        <p:spPr>
          <a:xfrm>
            <a:off x="4645025" y="914400"/>
            <a:ext cx="4041775" cy="1260475"/>
          </a:xfrm>
        </p:spPr>
        <p:txBody>
          <a:bodyPr>
            <a:normAutofit fontScale="47500" lnSpcReduction="20000"/>
          </a:bodyPr>
          <a:lstStyle/>
          <a:p>
            <a:r>
              <a:rPr lang="en-US" dirty="0" smtClean="0"/>
              <a:t>Figure 13-8 G6PD deficiency: effects of oxidant drug exposure (peripheral blood smear). </a:t>
            </a:r>
            <a:r>
              <a:rPr lang="en-US" i="1" dirty="0" smtClean="0"/>
              <a:t>Inset, Red cells with precipitates of denatured </a:t>
            </a:r>
            <a:r>
              <a:rPr lang="en-US" i="1" dirty="0" err="1" smtClean="0"/>
              <a:t>globin</a:t>
            </a:r>
            <a:r>
              <a:rPr lang="en-US" i="1" dirty="0" smtClean="0"/>
              <a:t> (Heinz bodies) revealed by </a:t>
            </a:r>
            <a:r>
              <a:rPr lang="en-US" i="1" dirty="0" err="1" smtClean="0"/>
              <a:t>supravital</a:t>
            </a:r>
            <a:endParaRPr lang="en-US" i="1" dirty="0" smtClean="0"/>
          </a:p>
          <a:p>
            <a:r>
              <a:rPr lang="en-US" dirty="0" smtClean="0"/>
              <a:t>staining. As the </a:t>
            </a:r>
            <a:r>
              <a:rPr lang="en-US" dirty="0" err="1" smtClean="0"/>
              <a:t>splenic</a:t>
            </a:r>
            <a:r>
              <a:rPr lang="en-US" dirty="0" smtClean="0"/>
              <a:t> macrophages pluck out these inclusions, "bite cells" like the one in this smear are produced. </a:t>
            </a:r>
            <a:r>
              <a:rPr lang="en-US" i="1" dirty="0" smtClean="0"/>
              <a:t>(Courtesy of Dr. Robert W. McKenna, Department of Pathology</a:t>
            </a:r>
            <a:endParaRPr lang="en-US" dirty="0" smtClean="0"/>
          </a:p>
          <a:p>
            <a:endParaRPr lang="en-US" dirty="0"/>
          </a:p>
        </p:txBody>
      </p:sp>
      <p:pic>
        <p:nvPicPr>
          <p:cNvPr id="7" name="Picture 2"/>
          <p:cNvPicPr>
            <a:picLocks noGrp="1" noChangeAspect="1" noChangeArrowheads="1"/>
          </p:cNvPicPr>
          <p:nvPr>
            <p:ph sz="half" idx="2"/>
          </p:nvPr>
        </p:nvPicPr>
        <p:blipFill>
          <a:blip r:embed="rId2" cstate="print"/>
          <a:srcRect/>
          <a:stretch>
            <a:fillRect/>
          </a:stretch>
        </p:blipFill>
        <p:spPr bwMode="auto">
          <a:xfrm>
            <a:off x="543719" y="2212181"/>
            <a:ext cx="3867150" cy="3876675"/>
          </a:xfrm>
          <a:prstGeom prst="rect">
            <a:avLst/>
          </a:prstGeom>
          <a:noFill/>
          <a:ln w="9525">
            <a:noFill/>
            <a:miter lim="800000"/>
            <a:headEnd/>
            <a:tailEnd/>
          </a:ln>
          <a:effectLst/>
        </p:spPr>
      </p:pic>
      <p:pic>
        <p:nvPicPr>
          <p:cNvPr id="8" name="Picture 4"/>
          <p:cNvPicPr>
            <a:picLocks noGrp="1" noChangeAspect="1" noChangeArrowheads="1"/>
          </p:cNvPicPr>
          <p:nvPr>
            <p:ph sz="quarter" idx="4"/>
          </p:nvPr>
        </p:nvPicPr>
        <p:blipFill>
          <a:blip r:embed="rId3" cstate="print"/>
          <a:srcRect/>
          <a:stretch>
            <a:fillRect/>
          </a:stretch>
        </p:blipFill>
        <p:spPr bwMode="auto">
          <a:xfrm>
            <a:off x="4724400" y="2286000"/>
            <a:ext cx="3962400" cy="36576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228600"/>
            <a:ext cx="4497388" cy="1295400"/>
          </a:xfrm>
        </p:spPr>
        <p:txBody>
          <a:bodyPr>
            <a:noAutofit/>
          </a:bodyPr>
          <a:lstStyle/>
          <a:p>
            <a:r>
              <a:rPr lang="en-US" sz="1800" b="0" dirty="0" smtClean="0">
                <a:latin typeface="Times New Roman" pitchFamily="18" charset="0"/>
                <a:cs typeface="Times New Roman" pitchFamily="18" charset="0"/>
              </a:rPr>
              <a:t>Figure :Heavy malaria infestation with more than one parasite in some cells </a:t>
            </a:r>
          </a:p>
          <a:p>
            <a:r>
              <a:rPr lang="en-US" sz="1800" b="0" i="1" dirty="0" smtClean="0">
                <a:latin typeface="Times New Roman" pitchFamily="18" charset="0"/>
                <a:cs typeface="Times New Roman" pitchFamily="18" charset="0"/>
              </a:rPr>
              <a:t>( </a:t>
            </a:r>
            <a:r>
              <a:rPr lang="en-US" sz="1800" b="0" i="1" dirty="0" err="1" smtClean="0">
                <a:latin typeface="Times New Roman" pitchFamily="18" charset="0"/>
                <a:cs typeface="Times New Roman" pitchFamily="18" charset="0"/>
              </a:rPr>
              <a:t>P.falciparum</a:t>
            </a:r>
            <a:r>
              <a:rPr lang="en-US" sz="1800" b="0" i="1" dirty="0" smtClean="0">
                <a:latin typeface="Times New Roman" pitchFamily="18" charset="0"/>
                <a:cs typeface="Times New Roman" pitchFamily="18" charset="0"/>
              </a:rPr>
              <a:t> )</a:t>
            </a:r>
            <a:endParaRPr lang="en-US" sz="1800" b="0" i="1" dirty="0">
              <a:latin typeface="Times New Roman" pitchFamily="18" charset="0"/>
              <a:cs typeface="Times New Roman" pitchFamily="18" charset="0"/>
            </a:endParaRPr>
          </a:p>
        </p:txBody>
      </p:sp>
      <p:sp>
        <p:nvSpPr>
          <p:cNvPr id="5" name="Text Placeholder 4"/>
          <p:cNvSpPr>
            <a:spLocks noGrp="1"/>
          </p:cNvSpPr>
          <p:nvPr>
            <p:ph type="body" sz="quarter" idx="3"/>
          </p:nvPr>
        </p:nvSpPr>
        <p:spPr>
          <a:xfrm>
            <a:off x="4572000" y="228601"/>
            <a:ext cx="4190999" cy="1295400"/>
          </a:xfrm>
        </p:spPr>
        <p:txBody>
          <a:bodyPr>
            <a:noAutofit/>
          </a:bodyPr>
          <a:lstStyle/>
          <a:p>
            <a:r>
              <a:rPr lang="en-US" sz="1400" dirty="0" smtClean="0"/>
              <a:t>Figure 13-17 </a:t>
            </a:r>
            <a:r>
              <a:rPr lang="en-US" sz="1400" dirty="0" err="1" smtClean="0"/>
              <a:t>Microangiopathic</a:t>
            </a:r>
            <a:r>
              <a:rPr lang="en-US" sz="1400" dirty="0" smtClean="0"/>
              <a:t> hemolytic anemia. A peripheral blood smear from a patient with hemolytic-uremic syndrome shows several fragmented red cells. </a:t>
            </a:r>
            <a:r>
              <a:rPr lang="en-US" sz="1400" i="1" dirty="0" smtClean="0"/>
              <a:t>(Courtesy of Dr. Robert</a:t>
            </a:r>
          </a:p>
          <a:p>
            <a:r>
              <a:rPr lang="en-US" sz="1400" i="1" dirty="0" smtClean="0"/>
              <a:t>W. McKenna, Department of Pathology, University of Texas Southwestern Medical School, Dallas, TX.)</a:t>
            </a:r>
            <a:endParaRPr lang="en-US" sz="1400" dirty="0"/>
          </a:p>
        </p:txBody>
      </p:sp>
      <p:pic>
        <p:nvPicPr>
          <p:cNvPr id="5123" name="Picture 3"/>
          <p:cNvPicPr>
            <a:picLocks noGrp="1" noChangeAspect="1" noChangeArrowheads="1"/>
          </p:cNvPicPr>
          <p:nvPr>
            <p:ph sz="quarter" idx="4"/>
          </p:nvPr>
        </p:nvPicPr>
        <p:blipFill>
          <a:blip r:embed="rId2" cstate="print"/>
          <a:srcRect/>
          <a:stretch>
            <a:fillRect/>
          </a:stretch>
        </p:blipFill>
        <p:spPr bwMode="auto">
          <a:xfrm>
            <a:off x="4648200" y="1905000"/>
            <a:ext cx="4114800" cy="4267200"/>
          </a:xfrm>
          <a:prstGeom prst="rect">
            <a:avLst/>
          </a:prstGeom>
          <a:noFill/>
          <a:ln w="9525">
            <a:noFill/>
            <a:miter lim="800000"/>
            <a:headEnd/>
            <a:tailEnd/>
          </a:ln>
          <a:effectLst/>
        </p:spPr>
      </p:pic>
      <p:pic>
        <p:nvPicPr>
          <p:cNvPr id="5124" name="Picture 4" descr="D:\My Documents\My Scans\2008-09 (Sep)\scan0001.jpg"/>
          <p:cNvPicPr>
            <a:picLocks noGrp="1" noChangeAspect="1" noChangeArrowheads="1"/>
          </p:cNvPicPr>
          <p:nvPr>
            <p:ph sz="half" idx="2"/>
          </p:nvPr>
        </p:nvPicPr>
        <p:blipFill>
          <a:blip r:embed="rId3" cstate="print"/>
          <a:srcRect/>
          <a:stretch>
            <a:fillRect/>
          </a:stretch>
        </p:blipFill>
        <p:spPr bwMode="auto">
          <a:xfrm>
            <a:off x="381000" y="1600200"/>
            <a:ext cx="4038600" cy="46482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D:\My Documents\My Scans\2008-09 (Sep)\scan0002.jpg"/>
          <p:cNvPicPr>
            <a:picLocks noGrp="1" noChangeAspect="1" noChangeArrowheads="1"/>
          </p:cNvPicPr>
          <p:nvPr>
            <p:ph idx="1"/>
          </p:nvPr>
        </p:nvPicPr>
        <p:blipFill>
          <a:blip r:embed="rId2" cstate="print"/>
          <a:stretch>
            <a:fillRect/>
          </a:stretch>
        </p:blipFill>
        <p:spPr bwMode="auto">
          <a:xfrm>
            <a:off x="2133600" y="1752600"/>
            <a:ext cx="4953000" cy="4953000"/>
          </a:xfrm>
          <a:prstGeom prst="rect">
            <a:avLst/>
          </a:prstGeom>
          <a:noFill/>
        </p:spPr>
      </p:pic>
      <p:sp>
        <p:nvSpPr>
          <p:cNvPr id="3" name="Text Placeholder 2"/>
          <p:cNvSpPr>
            <a:spLocks noGrp="1"/>
          </p:cNvSpPr>
          <p:nvPr>
            <p:ph type="body" idx="4294967295"/>
          </p:nvPr>
        </p:nvSpPr>
        <p:spPr>
          <a:xfrm>
            <a:off x="762000" y="609600"/>
            <a:ext cx="7391400" cy="1066800"/>
          </a:xfrm>
        </p:spPr>
        <p:txBody>
          <a:bodyPr>
            <a:normAutofit/>
          </a:bodyPr>
          <a:lstStyle/>
          <a:p>
            <a:r>
              <a:rPr lang="en-US" sz="1600" dirty="0" smtClean="0"/>
              <a:t>LE are </a:t>
            </a:r>
            <a:r>
              <a:rPr lang="en-US" sz="1600" dirty="0" err="1" smtClean="0"/>
              <a:t>neutrophiles</a:t>
            </a:r>
            <a:r>
              <a:rPr lang="en-US" sz="1600" dirty="0" smtClean="0"/>
              <a:t> that have ingested lymphocyte </a:t>
            </a:r>
            <a:r>
              <a:rPr lang="en-US" sz="1600" dirty="0" err="1" smtClean="0"/>
              <a:t>nucleii</a:t>
            </a:r>
            <a:r>
              <a:rPr lang="en-US" sz="1600" dirty="0" smtClean="0"/>
              <a:t> coated with denatured by antibody to nucleoprotein .They are produced in vitro by incubating blood at room temperature while rotating with glass </a:t>
            </a:r>
            <a:r>
              <a:rPr lang="en-US" sz="1600" dirty="0" err="1" smtClean="0"/>
              <a:t>beads.The</a:t>
            </a:r>
            <a:r>
              <a:rPr lang="en-US" sz="1600" dirty="0" smtClean="0"/>
              <a:t> test has been replaced by the  antinuclear factor test and DNA binding assays.</a:t>
            </a:r>
          </a:p>
          <a:p>
            <a:endParaRPr lang="en-US"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dirty="0" smtClean="0">
                <a:latin typeface="Times New Roman" pitchFamily="18" charset="0"/>
                <a:cs typeface="Times New Roman" pitchFamily="18" charset="0"/>
              </a:rPr>
              <a:t>HEREDITARY SPHEROCYTOSIS</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0" y="1066800"/>
            <a:ext cx="8991600" cy="5638800"/>
          </a:xfrm>
        </p:spPr>
        <p:txBody>
          <a:bodyPr>
            <a:normAutofit lnSpcReduction="10000"/>
          </a:bodyPr>
          <a:lstStyle/>
          <a:p>
            <a:pPr>
              <a:lnSpc>
                <a:spcPct val="150000"/>
              </a:lnSpc>
            </a:pPr>
            <a:r>
              <a:rPr lang="en-US" sz="2000" dirty="0" err="1" smtClean="0">
                <a:latin typeface="Times New Roman" pitchFamily="18" charset="0"/>
                <a:cs typeface="Times New Roman" pitchFamily="18" charset="0"/>
              </a:rPr>
              <a:t>Địa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lý</a:t>
            </a:r>
            <a:r>
              <a:rPr lang="en-US" sz="2000" dirty="0" smtClean="0">
                <a:latin typeface="Times New Roman" pitchFamily="18" charset="0"/>
                <a:cs typeface="Times New Roman" pitchFamily="18" charset="0"/>
              </a:rPr>
              <a:t> :</a:t>
            </a:r>
          </a:p>
          <a:p>
            <a:pPr lvl="1">
              <a:lnSpc>
                <a:spcPct val="150000"/>
              </a:lnSpc>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dân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nguồn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gốc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Bắc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Âu</a:t>
            </a:r>
            <a:r>
              <a:rPr lang="en-US" sz="2000" dirty="0" smtClean="0">
                <a:latin typeface="Times New Roman" pitchFamily="18" charset="0"/>
                <a:cs typeface="Times New Roman" pitchFamily="18" charset="0"/>
              </a:rPr>
              <a:t>,</a:t>
            </a:r>
          </a:p>
          <a:p>
            <a:pPr lvl="1">
              <a:lnSpc>
                <a:spcPct val="150000"/>
              </a:lnSpc>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nhiều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dân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tộc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thiểu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số</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Di </a:t>
            </a:r>
            <a:r>
              <a:rPr lang="en-US" sz="2000" dirty="0" err="1" smtClean="0">
                <a:latin typeface="Times New Roman" pitchFamily="18" charset="0"/>
                <a:cs typeface="Times New Roman" pitchFamily="18" charset="0"/>
              </a:rPr>
              <a:t>truyền</a:t>
            </a:r>
            <a:r>
              <a:rPr lang="en-US" sz="2000" dirty="0" smtClean="0">
                <a:latin typeface="Times New Roman" pitchFamily="18" charset="0"/>
                <a:cs typeface="Times New Roman" pitchFamily="18" charset="0"/>
              </a:rPr>
              <a:t> :</a:t>
            </a:r>
          </a:p>
          <a:p>
            <a:pPr lvl="1">
              <a:lnSpc>
                <a:spcPct val="150000"/>
              </a:lnSpc>
            </a:pPr>
            <a:r>
              <a:rPr lang="en-US" sz="2000" dirty="0" smtClean="0">
                <a:latin typeface="Times New Roman" pitchFamily="18" charset="0"/>
                <a:cs typeface="Times New Roman" pitchFamily="18" charset="0"/>
              </a:rPr>
              <a:t>Di </a:t>
            </a:r>
            <a:r>
              <a:rPr lang="en-US" sz="2000" dirty="0" err="1" smtClean="0">
                <a:latin typeface="Times New Roman" pitchFamily="18" charset="0"/>
                <a:cs typeface="Times New Roman" pitchFamily="18" charset="0"/>
              </a:rPr>
              <a:t>truyền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kiểu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trội</a:t>
            </a:r>
            <a:r>
              <a:rPr lang="en-US" sz="2000" dirty="0" smtClean="0">
                <a:latin typeface="Times New Roman" pitchFamily="18" charset="0"/>
                <a:cs typeface="Times New Roman" pitchFamily="18" charset="0"/>
              </a:rPr>
              <a:t>.</a:t>
            </a:r>
          </a:p>
          <a:p>
            <a:pPr lvl="1">
              <a:lnSpc>
                <a:spcPct val="150000"/>
              </a:lnSpc>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Đôi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có</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đột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biến</a:t>
            </a:r>
            <a:r>
              <a:rPr lang="en-US" sz="2000" dirty="0" smtClean="0">
                <a:latin typeface="Times New Roman" pitchFamily="18" charset="0"/>
                <a:cs typeface="Times New Roman" pitchFamily="18" charset="0"/>
              </a:rPr>
              <a:t> </a:t>
            </a:r>
          </a:p>
          <a:p>
            <a:pPr lvl="1">
              <a:lnSpc>
                <a:spcPct val="150000"/>
              </a:lnSpc>
            </a:pPr>
            <a:r>
              <a:rPr lang="en-US" sz="2000" dirty="0" smtClean="0">
                <a:latin typeface="Times New Roman" pitchFamily="18" charset="0"/>
                <a:cs typeface="Times New Roman" pitchFamily="18" charset="0"/>
              </a:rPr>
              <a:t>Gen </a:t>
            </a:r>
            <a:r>
              <a:rPr lang="en-US" sz="2000" dirty="0" err="1" smtClean="0">
                <a:latin typeface="Times New Roman" pitchFamily="18" charset="0"/>
                <a:cs typeface="Times New Roman" pitchFamily="18" charset="0"/>
              </a:rPr>
              <a:t>tổng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hợp</a:t>
            </a:r>
            <a:r>
              <a:rPr lang="en-US" sz="2000" dirty="0" smtClean="0">
                <a:latin typeface="Times New Roman" pitchFamily="18" charset="0"/>
                <a:cs typeface="Times New Roman" pitchFamily="18" charset="0"/>
              </a:rPr>
              <a:t> HS </a:t>
            </a:r>
            <a:r>
              <a:rPr lang="en-US" sz="2000" dirty="0" err="1" smtClean="0">
                <a:latin typeface="Times New Roman" pitchFamily="18" charset="0"/>
                <a:cs typeface="Times New Roman" pitchFamily="18" charset="0"/>
              </a:rPr>
              <a:t>trên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nhiễm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sắc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thể</a:t>
            </a:r>
            <a:r>
              <a:rPr lang="en-US" sz="2000" dirty="0" smtClean="0">
                <a:latin typeface="Times New Roman" pitchFamily="18" charset="0"/>
                <a:cs typeface="Times New Roman" pitchFamily="18" charset="0"/>
              </a:rPr>
              <a:t> 8.</a:t>
            </a:r>
          </a:p>
          <a:p>
            <a:pPr>
              <a:lnSpc>
                <a:spcPct val="150000"/>
              </a:lnSpc>
            </a:pPr>
            <a:r>
              <a:rPr lang="en-US" sz="2000" dirty="0" err="1" smtClean="0">
                <a:latin typeface="Times New Roman" pitchFamily="18" charset="0"/>
                <a:cs typeface="Times New Roman" pitchFamily="18" charset="0"/>
              </a:rPr>
              <a:t>Đặc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điểm</a:t>
            </a:r>
            <a:endParaRPr lang="en-US" sz="2000" dirty="0" smtClean="0">
              <a:latin typeface="Times New Roman" pitchFamily="18" charset="0"/>
              <a:cs typeface="Times New Roman" pitchFamily="18" charset="0"/>
            </a:endParaRPr>
          </a:p>
          <a:p>
            <a:pPr lvl="1">
              <a:lnSpc>
                <a:spcPct val="150000"/>
              </a:lnSpc>
            </a:pPr>
            <a:r>
              <a:rPr lang="en-US" sz="2000" dirty="0" err="1" smtClean="0">
                <a:latin typeface="Times New Roman" pitchFamily="18" charset="0"/>
                <a:cs typeface="Times New Roman" pitchFamily="18" charset="0"/>
              </a:rPr>
              <a:t>Huyết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tán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truyền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trong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đình</a:t>
            </a:r>
            <a:endParaRPr lang="en-US" sz="2000" dirty="0" smtClean="0">
              <a:latin typeface="Times New Roman" pitchFamily="18" charset="0"/>
              <a:cs typeface="Times New Roman" pitchFamily="18" charset="0"/>
            </a:endParaRPr>
          </a:p>
          <a:p>
            <a:pPr lvl="1">
              <a:lnSpc>
                <a:spcPct val="150000"/>
              </a:lnSpc>
            </a:pPr>
            <a:r>
              <a:rPr lang="en-US" sz="2000" dirty="0" err="1" smtClean="0">
                <a:latin typeface="Times New Roman" pitchFamily="18" charset="0"/>
                <a:cs typeface="Times New Roman" pitchFamily="18" charset="0"/>
              </a:rPr>
              <a:t>Nhiều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mức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độ</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thiếu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gan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lách</a:t>
            </a:r>
            <a:r>
              <a:rPr lang="en-US" sz="2000" dirty="0" smtClean="0">
                <a:latin typeface="Times New Roman" pitchFamily="18" charset="0"/>
                <a:cs typeface="Times New Roman" pitchFamily="18" charset="0"/>
              </a:rPr>
              <a:t> to</a:t>
            </a:r>
          </a:p>
          <a:p>
            <a:pPr lvl="1">
              <a:lnSpc>
                <a:spcPct val="150000"/>
              </a:lnSpc>
            </a:pP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hình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trên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dirty="0" smtClean="0">
                <a:latin typeface="Times New Roman" pitchFamily="18" charset="0"/>
                <a:cs typeface="Times New Roman" pitchFamily="18" charset="0"/>
              </a:rPr>
              <a:t>HEREDITARY SPHEROCYTOSIS</a:t>
            </a:r>
            <a:endParaRPr lang="en-US" sz="3600" dirty="0"/>
          </a:p>
        </p:txBody>
      </p:sp>
      <p:sp>
        <p:nvSpPr>
          <p:cNvPr id="3" name="Content Placeholder 2"/>
          <p:cNvSpPr>
            <a:spLocks noGrp="1"/>
          </p:cNvSpPr>
          <p:nvPr>
            <p:ph idx="1"/>
          </p:nvPr>
        </p:nvSpPr>
        <p:spPr>
          <a:xfrm>
            <a:off x="0" y="1066800"/>
            <a:ext cx="9144000" cy="5638800"/>
          </a:xfrm>
        </p:spPr>
        <p:txBody>
          <a:bodyPr>
            <a:normAutofit fontScale="85000" lnSpcReduction="10000"/>
          </a:bodyPr>
          <a:lstStyle/>
          <a:p>
            <a:pPr>
              <a:lnSpc>
                <a:spcPct val="150000"/>
              </a:lnSpc>
            </a:pPr>
            <a:r>
              <a:rPr lang="en-US" sz="2000" dirty="0" err="1" smtClean="0">
                <a:latin typeface="Times New Roman" pitchFamily="18" charset="0"/>
                <a:cs typeface="Times New Roman" pitchFamily="18" charset="0"/>
              </a:rPr>
              <a:t>Chẩn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đoán</a:t>
            </a:r>
            <a:r>
              <a:rPr lang="en-US" sz="2000" dirty="0" smtClean="0">
                <a:latin typeface="Times New Roman" pitchFamily="18" charset="0"/>
                <a:cs typeface="Times New Roman" pitchFamily="18" charset="0"/>
              </a:rPr>
              <a:t> :</a:t>
            </a:r>
          </a:p>
          <a:p>
            <a:pPr lvl="1">
              <a:lnSpc>
                <a:spcPct val="150000"/>
              </a:lnSpc>
            </a:pPr>
            <a:r>
              <a:rPr lang="en-US" sz="2000" dirty="0" err="1" smtClean="0">
                <a:latin typeface="Times New Roman" pitchFamily="18" charset="0"/>
                <a:cs typeface="Times New Roman" pitchFamily="18" charset="0"/>
              </a:rPr>
              <a:t>Lâm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sàng</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Thiếu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mạn</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vàng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lách</a:t>
            </a:r>
            <a:r>
              <a:rPr lang="en-US" sz="2000" dirty="0" smtClean="0">
                <a:latin typeface="Times New Roman" pitchFamily="18" charset="0"/>
                <a:cs typeface="Times New Roman" pitchFamily="18" charset="0"/>
              </a:rPr>
              <a:t> to</a:t>
            </a:r>
          </a:p>
          <a:p>
            <a:pPr lvl="1">
              <a:lnSpc>
                <a:spcPct val="150000"/>
              </a:lnSpc>
            </a:pPr>
            <a:r>
              <a:rPr lang="en-US" sz="2000" dirty="0" err="1" smtClean="0">
                <a:latin typeface="Times New Roman" pitchFamily="18" charset="0"/>
                <a:cs typeface="Times New Roman" pitchFamily="18" charset="0"/>
              </a:rPr>
              <a:t>Xét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nghiệm</a:t>
            </a:r>
            <a:r>
              <a:rPr lang="en-US" sz="2000" dirty="0" smtClean="0">
                <a:latin typeface="Times New Roman" pitchFamily="18" charset="0"/>
                <a:cs typeface="Times New Roman" pitchFamily="18" charset="0"/>
              </a:rPr>
              <a:t> : </a:t>
            </a:r>
          </a:p>
          <a:p>
            <a:pPr lvl="2">
              <a:lnSpc>
                <a:spcPct val="150000"/>
              </a:lnSpc>
            </a:pPr>
            <a:r>
              <a:rPr lang="en-US" sz="2000" dirty="0" err="1" smtClean="0">
                <a:latin typeface="Times New Roman" pitchFamily="18" charset="0"/>
                <a:cs typeface="Times New Roman" pitchFamily="18" charset="0"/>
              </a:rPr>
              <a:t>Hb</a:t>
            </a:r>
            <a:r>
              <a:rPr lang="en-US" sz="2000" dirty="0" smtClean="0">
                <a:latin typeface="Times New Roman" pitchFamily="18" charset="0"/>
                <a:cs typeface="Times New Roman" pitchFamily="18" charset="0"/>
              </a:rPr>
              <a:t> </a:t>
            </a:r>
            <a:r>
              <a:rPr lang="en-US" sz="2000" dirty="0" smtClean="0">
                <a:latin typeface="Times New Roman"/>
                <a:cs typeface="Times New Roman"/>
              </a:rPr>
              <a:t>↓, MCV </a:t>
            </a:r>
            <a:r>
              <a:rPr lang="en-US" sz="2000" dirty="0" err="1" smtClean="0">
                <a:latin typeface="Times New Roman"/>
                <a:cs typeface="Times New Roman"/>
              </a:rPr>
              <a:t>bt.</a:t>
            </a:r>
            <a:r>
              <a:rPr lang="en-US" sz="2000" dirty="0" smtClean="0">
                <a:latin typeface="Times New Roman"/>
                <a:cs typeface="Times New Roman"/>
              </a:rPr>
              <a:t>  </a:t>
            </a:r>
            <a:r>
              <a:rPr lang="en-US" sz="2000" dirty="0" smtClean="0">
                <a:solidFill>
                  <a:srgbClr val="FF0000"/>
                </a:solidFill>
                <a:latin typeface="Times New Roman"/>
                <a:cs typeface="Times New Roman"/>
              </a:rPr>
              <a:t>MCHC ↑ &gt;36-37 %  ( 26-34%)</a:t>
            </a:r>
            <a:endParaRPr lang="en-US" sz="2000" dirty="0" smtClean="0">
              <a:latin typeface="Times New Roman"/>
              <a:cs typeface="Times New Roman"/>
            </a:endParaRPr>
          </a:p>
          <a:p>
            <a:pPr lvl="2">
              <a:lnSpc>
                <a:spcPct val="150000"/>
              </a:lnSpc>
            </a:pPr>
            <a:r>
              <a:rPr lang="en-US" sz="2000" dirty="0" err="1" smtClean="0">
                <a:latin typeface="Times New Roman"/>
                <a:cs typeface="Times New Roman"/>
              </a:rPr>
              <a:t>Phết</a:t>
            </a:r>
            <a:r>
              <a:rPr lang="en-US" sz="2000" dirty="0" smtClean="0">
                <a:latin typeface="Times New Roman"/>
                <a:cs typeface="Times New Roman"/>
              </a:rPr>
              <a:t> </a:t>
            </a:r>
            <a:r>
              <a:rPr lang="en-US" sz="2000" dirty="0" err="1" smtClean="0">
                <a:latin typeface="Times New Roman"/>
                <a:cs typeface="Times New Roman"/>
              </a:rPr>
              <a:t>máu</a:t>
            </a:r>
            <a:r>
              <a:rPr lang="en-US" sz="2000" dirty="0" smtClean="0">
                <a:latin typeface="Times New Roman"/>
                <a:cs typeface="Times New Roman"/>
              </a:rPr>
              <a:t> : </a:t>
            </a:r>
            <a:r>
              <a:rPr lang="en-US" sz="2000" dirty="0" err="1" smtClean="0">
                <a:latin typeface="Times New Roman"/>
                <a:cs typeface="Times New Roman"/>
              </a:rPr>
              <a:t>hồng</a:t>
            </a:r>
            <a:r>
              <a:rPr lang="en-US" sz="2000" dirty="0" smtClean="0">
                <a:latin typeface="Times New Roman"/>
                <a:cs typeface="Times New Roman"/>
              </a:rPr>
              <a:t> </a:t>
            </a:r>
            <a:r>
              <a:rPr lang="en-US" sz="2000" dirty="0" err="1" smtClean="0">
                <a:latin typeface="Times New Roman"/>
                <a:cs typeface="Times New Roman"/>
              </a:rPr>
              <a:t>cầu</a:t>
            </a:r>
            <a:r>
              <a:rPr lang="en-US" sz="2000" dirty="0" smtClean="0">
                <a:latin typeface="Times New Roman"/>
                <a:cs typeface="Times New Roman"/>
              </a:rPr>
              <a:t> hình </a:t>
            </a:r>
            <a:r>
              <a:rPr lang="en-US" sz="2000" dirty="0" err="1" smtClean="0">
                <a:latin typeface="Times New Roman"/>
                <a:cs typeface="Times New Roman"/>
              </a:rPr>
              <a:t>cầu</a:t>
            </a:r>
            <a:endParaRPr lang="en-US" sz="2000" dirty="0" smtClean="0">
              <a:latin typeface="Times New Roman"/>
              <a:cs typeface="Times New Roman"/>
            </a:endParaRPr>
          </a:p>
          <a:p>
            <a:pPr lvl="2">
              <a:lnSpc>
                <a:spcPct val="150000"/>
              </a:lnSpc>
            </a:pPr>
            <a:r>
              <a:rPr lang="en-US" sz="2000" dirty="0" err="1" smtClean="0">
                <a:latin typeface="Times New Roman"/>
                <a:cs typeface="Times New Roman"/>
              </a:rPr>
              <a:t>Bilirubin</a:t>
            </a:r>
            <a:r>
              <a:rPr lang="en-US" sz="2000" dirty="0" smtClean="0">
                <a:latin typeface="Times New Roman"/>
                <a:cs typeface="Times New Roman"/>
              </a:rPr>
              <a:t> </a:t>
            </a:r>
            <a:r>
              <a:rPr lang="en-US" sz="2000" dirty="0" err="1" smtClean="0">
                <a:latin typeface="Times New Roman"/>
                <a:cs typeface="Times New Roman"/>
              </a:rPr>
              <a:t>tăng</a:t>
            </a:r>
            <a:r>
              <a:rPr lang="en-US" sz="2000" dirty="0" smtClean="0">
                <a:latin typeface="Times New Roman"/>
                <a:cs typeface="Times New Roman"/>
              </a:rPr>
              <a:t>, , Ret ↑</a:t>
            </a:r>
          </a:p>
          <a:p>
            <a:pPr lvl="2">
              <a:lnSpc>
                <a:spcPct val="150000"/>
              </a:lnSpc>
            </a:pPr>
            <a:r>
              <a:rPr lang="en-US" sz="2000" dirty="0" err="1" smtClean="0">
                <a:latin typeface="Times New Roman"/>
                <a:cs typeface="Times New Roman"/>
              </a:rPr>
              <a:t>Sức</a:t>
            </a:r>
            <a:r>
              <a:rPr lang="en-US" sz="2000" dirty="0" smtClean="0">
                <a:latin typeface="Times New Roman"/>
                <a:cs typeface="Times New Roman"/>
              </a:rPr>
              <a:t> </a:t>
            </a:r>
            <a:r>
              <a:rPr lang="en-US" sz="2000" dirty="0" err="1" smtClean="0">
                <a:latin typeface="Times New Roman"/>
                <a:cs typeface="Times New Roman"/>
              </a:rPr>
              <a:t>bền</a:t>
            </a:r>
            <a:r>
              <a:rPr lang="en-US" sz="2000" dirty="0" smtClean="0">
                <a:latin typeface="Times New Roman"/>
                <a:cs typeface="Times New Roman"/>
              </a:rPr>
              <a:t> </a:t>
            </a:r>
            <a:r>
              <a:rPr lang="en-US" sz="2000" dirty="0" err="1" smtClean="0">
                <a:latin typeface="Times New Roman"/>
                <a:cs typeface="Times New Roman"/>
              </a:rPr>
              <a:t>hồng</a:t>
            </a:r>
            <a:r>
              <a:rPr lang="en-US" sz="2000" dirty="0" smtClean="0">
                <a:latin typeface="Times New Roman"/>
                <a:cs typeface="Times New Roman"/>
              </a:rPr>
              <a:t> </a:t>
            </a:r>
            <a:r>
              <a:rPr lang="en-US" sz="2000" dirty="0" err="1" smtClean="0">
                <a:latin typeface="Times New Roman"/>
                <a:cs typeface="Times New Roman"/>
              </a:rPr>
              <a:t>cầu</a:t>
            </a:r>
            <a:r>
              <a:rPr lang="en-US" sz="2000" dirty="0" smtClean="0">
                <a:latin typeface="Times New Roman"/>
                <a:cs typeface="Times New Roman"/>
              </a:rPr>
              <a:t> </a:t>
            </a:r>
            <a:r>
              <a:rPr lang="en-US" sz="2000" dirty="0" err="1" smtClean="0">
                <a:latin typeface="Times New Roman"/>
                <a:cs typeface="Times New Roman"/>
              </a:rPr>
              <a:t>giảm</a:t>
            </a:r>
            <a:r>
              <a:rPr lang="en-US" sz="2000" dirty="0" smtClean="0">
                <a:latin typeface="Times New Roman"/>
                <a:cs typeface="Times New Roman"/>
              </a:rPr>
              <a:t> </a:t>
            </a:r>
            <a:r>
              <a:rPr lang="en-US" sz="2000" dirty="0" err="1" smtClean="0">
                <a:latin typeface="Times New Roman"/>
                <a:cs typeface="Times New Roman"/>
              </a:rPr>
              <a:t>trong</a:t>
            </a:r>
            <a:r>
              <a:rPr lang="en-US" sz="2000" dirty="0" smtClean="0">
                <a:latin typeface="Times New Roman"/>
                <a:cs typeface="Times New Roman"/>
              </a:rPr>
              <a:t> </a:t>
            </a:r>
            <a:r>
              <a:rPr lang="en-US" sz="2000" dirty="0" err="1" smtClean="0">
                <a:latin typeface="Times New Roman"/>
                <a:cs typeface="Times New Roman"/>
              </a:rPr>
              <a:t>môi</a:t>
            </a:r>
            <a:r>
              <a:rPr lang="en-US" sz="2000" dirty="0" smtClean="0">
                <a:latin typeface="Times New Roman"/>
                <a:cs typeface="Times New Roman"/>
              </a:rPr>
              <a:t> </a:t>
            </a:r>
            <a:r>
              <a:rPr lang="en-US" sz="2000" dirty="0" err="1" smtClean="0">
                <a:latin typeface="Times New Roman"/>
                <a:cs typeface="Times New Roman"/>
              </a:rPr>
              <a:t>trường</a:t>
            </a:r>
            <a:r>
              <a:rPr lang="en-US" sz="2000" dirty="0" smtClean="0">
                <a:latin typeface="Times New Roman"/>
                <a:cs typeface="Times New Roman"/>
              </a:rPr>
              <a:t>  </a:t>
            </a:r>
            <a:r>
              <a:rPr lang="en-US" sz="2000" dirty="0" err="1" smtClean="0">
                <a:latin typeface="Times New Roman"/>
                <a:cs typeface="Times New Roman"/>
              </a:rPr>
              <a:t>nhược</a:t>
            </a:r>
            <a:r>
              <a:rPr lang="en-US" sz="2000" dirty="0" smtClean="0">
                <a:latin typeface="Times New Roman"/>
                <a:cs typeface="Times New Roman"/>
              </a:rPr>
              <a:t> </a:t>
            </a:r>
            <a:r>
              <a:rPr lang="en-US" sz="2000" dirty="0" err="1" smtClean="0">
                <a:latin typeface="Times New Roman"/>
                <a:cs typeface="Times New Roman"/>
              </a:rPr>
              <a:t>trương</a:t>
            </a:r>
            <a:endParaRPr lang="en-US" sz="2000" dirty="0" smtClean="0">
              <a:latin typeface="Times New Roman"/>
              <a:cs typeface="Times New Roman"/>
            </a:endParaRPr>
          </a:p>
          <a:p>
            <a:pPr lvl="2">
              <a:lnSpc>
                <a:spcPct val="150000"/>
              </a:lnSpc>
            </a:pPr>
            <a:r>
              <a:rPr lang="en-US" sz="2000" dirty="0" err="1" smtClean="0">
                <a:latin typeface="Times New Roman"/>
                <a:cs typeface="Times New Roman"/>
              </a:rPr>
              <a:t>Khảo</a:t>
            </a:r>
            <a:r>
              <a:rPr lang="en-US" sz="2000" dirty="0" smtClean="0">
                <a:latin typeface="Times New Roman"/>
                <a:cs typeface="Times New Roman"/>
              </a:rPr>
              <a:t> </a:t>
            </a:r>
            <a:r>
              <a:rPr lang="en-US" sz="2000" dirty="0" err="1" smtClean="0">
                <a:latin typeface="Times New Roman"/>
                <a:cs typeface="Times New Roman"/>
              </a:rPr>
              <a:t>sát</a:t>
            </a:r>
            <a:r>
              <a:rPr lang="en-US" sz="2000" dirty="0" smtClean="0">
                <a:latin typeface="Times New Roman"/>
                <a:cs typeface="Times New Roman"/>
              </a:rPr>
              <a:t> </a:t>
            </a:r>
            <a:r>
              <a:rPr lang="en-US" sz="2000" dirty="0" err="1" smtClean="0">
                <a:latin typeface="Times New Roman"/>
                <a:cs typeface="Times New Roman"/>
              </a:rPr>
              <a:t>miễn</a:t>
            </a:r>
            <a:r>
              <a:rPr lang="en-US" sz="2000" dirty="0" smtClean="0">
                <a:latin typeface="Times New Roman"/>
                <a:cs typeface="Times New Roman"/>
              </a:rPr>
              <a:t> </a:t>
            </a:r>
            <a:r>
              <a:rPr lang="en-US" sz="2000" dirty="0" err="1" smtClean="0">
                <a:latin typeface="Times New Roman"/>
                <a:cs typeface="Times New Roman"/>
              </a:rPr>
              <a:t>dịch</a:t>
            </a:r>
            <a:r>
              <a:rPr lang="en-US" sz="2000" dirty="0" smtClean="0">
                <a:latin typeface="Times New Roman"/>
                <a:cs typeface="Times New Roman"/>
              </a:rPr>
              <a:t> </a:t>
            </a:r>
            <a:r>
              <a:rPr lang="en-US" sz="2000" dirty="0" err="1" smtClean="0">
                <a:latin typeface="Times New Roman"/>
                <a:cs typeface="Times New Roman"/>
              </a:rPr>
              <a:t>huỳnh</a:t>
            </a:r>
            <a:r>
              <a:rPr lang="en-US" sz="2000" dirty="0" smtClean="0">
                <a:latin typeface="Times New Roman"/>
                <a:cs typeface="Times New Roman"/>
              </a:rPr>
              <a:t> </a:t>
            </a:r>
            <a:r>
              <a:rPr lang="en-US" sz="2000" dirty="0" err="1" smtClean="0">
                <a:latin typeface="Times New Roman"/>
                <a:cs typeface="Times New Roman"/>
              </a:rPr>
              <a:t>quang</a:t>
            </a:r>
            <a:r>
              <a:rPr lang="en-US" sz="2000" dirty="0" smtClean="0">
                <a:latin typeface="Times New Roman"/>
                <a:cs typeface="Times New Roman"/>
              </a:rPr>
              <a:t> , Elisa </a:t>
            </a:r>
            <a:r>
              <a:rPr lang="en-US" sz="2000" dirty="0" err="1" smtClean="0">
                <a:latin typeface="Times New Roman"/>
                <a:cs typeface="Times New Roman"/>
              </a:rPr>
              <a:t>phân</a:t>
            </a:r>
            <a:r>
              <a:rPr lang="en-US" sz="2000" dirty="0" smtClean="0">
                <a:latin typeface="Times New Roman"/>
                <a:cs typeface="Times New Roman"/>
              </a:rPr>
              <a:t> </a:t>
            </a:r>
            <a:r>
              <a:rPr lang="en-US" sz="2000" dirty="0" err="1" smtClean="0">
                <a:latin typeface="Times New Roman"/>
                <a:cs typeface="Times New Roman"/>
              </a:rPr>
              <a:t>tích</a:t>
            </a:r>
            <a:r>
              <a:rPr lang="en-US" sz="2000" dirty="0" smtClean="0">
                <a:latin typeface="Times New Roman"/>
                <a:cs typeface="Times New Roman"/>
              </a:rPr>
              <a:t> protein </a:t>
            </a:r>
            <a:r>
              <a:rPr lang="en-US" sz="2000" dirty="0" err="1" smtClean="0">
                <a:latin typeface="Times New Roman"/>
                <a:cs typeface="Times New Roman"/>
              </a:rPr>
              <a:t>màng</a:t>
            </a:r>
            <a:r>
              <a:rPr lang="en-US" sz="2000" dirty="0" smtClean="0">
                <a:latin typeface="Times New Roman"/>
                <a:cs typeface="Times New Roman"/>
              </a:rPr>
              <a:t> HC</a:t>
            </a:r>
          </a:p>
          <a:p>
            <a:pPr lvl="2">
              <a:lnSpc>
                <a:spcPct val="150000"/>
              </a:lnSpc>
            </a:pPr>
            <a:r>
              <a:rPr lang="en-US" sz="2000" dirty="0" err="1" smtClean="0">
                <a:latin typeface="Times New Roman"/>
                <a:cs typeface="Times New Roman"/>
              </a:rPr>
              <a:t>Tầm</a:t>
            </a:r>
            <a:r>
              <a:rPr lang="en-US" sz="2000" dirty="0" smtClean="0">
                <a:latin typeface="Times New Roman"/>
                <a:cs typeface="Times New Roman"/>
              </a:rPr>
              <a:t> </a:t>
            </a:r>
            <a:r>
              <a:rPr lang="en-US" sz="2000" dirty="0" err="1" smtClean="0">
                <a:latin typeface="Times New Roman"/>
                <a:cs typeface="Times New Roman"/>
              </a:rPr>
              <a:t>soát</a:t>
            </a:r>
            <a:r>
              <a:rPr lang="en-US" sz="2000" dirty="0" smtClean="0">
                <a:latin typeface="Times New Roman"/>
                <a:cs typeface="Times New Roman"/>
              </a:rPr>
              <a:t> </a:t>
            </a:r>
            <a:r>
              <a:rPr lang="en-US" sz="2000" dirty="0" err="1" smtClean="0">
                <a:latin typeface="Times New Roman"/>
                <a:cs typeface="Times New Roman"/>
              </a:rPr>
              <a:t>phết</a:t>
            </a:r>
            <a:r>
              <a:rPr lang="en-US" sz="2000" dirty="0" smtClean="0">
                <a:latin typeface="Times New Roman"/>
                <a:cs typeface="Times New Roman"/>
              </a:rPr>
              <a:t> </a:t>
            </a:r>
            <a:r>
              <a:rPr lang="en-US" sz="2000" dirty="0" err="1" smtClean="0">
                <a:latin typeface="Times New Roman"/>
                <a:cs typeface="Times New Roman"/>
              </a:rPr>
              <a:t>máu</a:t>
            </a:r>
            <a:r>
              <a:rPr lang="en-US" sz="2000" dirty="0" smtClean="0">
                <a:latin typeface="Times New Roman"/>
                <a:cs typeface="Times New Roman"/>
              </a:rPr>
              <a:t> </a:t>
            </a:r>
            <a:r>
              <a:rPr lang="en-US" sz="2000" dirty="0" err="1" smtClean="0">
                <a:latin typeface="Times New Roman"/>
                <a:cs typeface="Times New Roman"/>
              </a:rPr>
              <a:t>của</a:t>
            </a:r>
            <a:r>
              <a:rPr lang="en-US" sz="2000" dirty="0" smtClean="0">
                <a:latin typeface="Times New Roman"/>
                <a:cs typeface="Times New Roman"/>
              </a:rPr>
              <a:t> </a:t>
            </a:r>
            <a:r>
              <a:rPr lang="en-US" sz="2000" dirty="0" err="1" smtClean="0">
                <a:latin typeface="Times New Roman"/>
                <a:cs typeface="Times New Roman"/>
              </a:rPr>
              <a:t>gia</a:t>
            </a:r>
            <a:r>
              <a:rPr lang="en-US" sz="2000" dirty="0" smtClean="0">
                <a:latin typeface="Times New Roman"/>
                <a:cs typeface="Times New Roman"/>
              </a:rPr>
              <a:t> </a:t>
            </a:r>
            <a:r>
              <a:rPr lang="en-US" sz="2000" dirty="0" err="1" smtClean="0">
                <a:latin typeface="Times New Roman"/>
                <a:cs typeface="Times New Roman"/>
              </a:rPr>
              <a:t>đình</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Điều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trị</a:t>
            </a:r>
            <a:endParaRPr lang="en-US" sz="2000" dirty="0" smtClean="0">
              <a:latin typeface="Times New Roman" pitchFamily="18" charset="0"/>
              <a:cs typeface="Times New Roman" pitchFamily="18" charset="0"/>
            </a:endParaRPr>
          </a:p>
          <a:p>
            <a:pPr lvl="1">
              <a:lnSpc>
                <a:spcPct val="150000"/>
              </a:lnSpc>
            </a:pPr>
            <a:r>
              <a:rPr lang="en-US" sz="2000" dirty="0" err="1" smtClean="0">
                <a:latin typeface="Times New Roman" pitchFamily="18" charset="0"/>
                <a:cs typeface="Times New Roman" pitchFamily="18" charset="0"/>
              </a:rPr>
              <a:t>Truyền</a:t>
            </a:r>
            <a:r>
              <a:rPr lang="en-US" sz="2000" dirty="0" smtClean="0">
                <a:latin typeface="Times New Roman" pitchFamily="18" charset="0"/>
                <a:cs typeface="Times New Roman" pitchFamily="18" charset="0"/>
              </a:rPr>
              <a:t> HCL</a:t>
            </a:r>
          </a:p>
          <a:p>
            <a:pPr lvl="1">
              <a:lnSpc>
                <a:spcPct val="150000"/>
              </a:lnSpc>
            </a:pPr>
            <a:r>
              <a:rPr lang="en-US" sz="2000" dirty="0" err="1" smtClean="0">
                <a:latin typeface="Times New Roman" pitchFamily="18" charset="0"/>
                <a:cs typeface="Times New Roman" pitchFamily="18" charset="0"/>
              </a:rPr>
              <a:t>Cắt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lách</a:t>
            </a:r>
            <a:endParaRPr lang="en-US" sz="2000" dirty="0" smtClean="0">
              <a:latin typeface="Times New Roman" pitchFamily="18" charset="0"/>
              <a:cs typeface="Times New Roman" pitchFamily="18" charset="0"/>
            </a:endParaRPr>
          </a:p>
          <a:p>
            <a:pPr lvl="1">
              <a:lnSpc>
                <a:spcPct val="150000"/>
              </a:lnSpc>
            </a:pPr>
            <a:r>
              <a:rPr lang="en-US" sz="2000" dirty="0" smtClean="0">
                <a:latin typeface="Times New Roman" pitchFamily="18" charset="0"/>
                <a:cs typeface="Times New Roman" pitchFamily="18" charset="0"/>
              </a:rPr>
              <a:t>Ac folic</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a:normAutofit fontScale="62500" lnSpcReduction="20000"/>
          </a:bodyPr>
          <a:lstStyle/>
          <a:p>
            <a:r>
              <a:rPr lang="en-US" b="1" dirty="0" err="1" smtClean="0">
                <a:solidFill>
                  <a:srgbClr val="FF0000"/>
                </a:solidFill>
              </a:rPr>
              <a:t>T</a:t>
            </a:r>
            <a:r>
              <a:rPr lang="en-US" b="1" dirty="0" err="1" smtClean="0">
                <a:solidFill>
                  <a:srgbClr val="FF0000"/>
                </a:solidFill>
              </a:rPr>
              <a:t>u</a:t>
            </a:r>
            <a:r>
              <a:rPr lang="en-US" b="1" dirty="0" smtClean="0">
                <a:solidFill>
                  <a:srgbClr val="FF0000"/>
                </a:solidFill>
              </a:rPr>
              <a:t> </a:t>
            </a:r>
            <a:r>
              <a:rPr lang="en-US" b="1" dirty="0" err="1" smtClean="0">
                <a:solidFill>
                  <a:srgbClr val="FF0000"/>
                </a:solidFill>
              </a:rPr>
              <a:t>phuong</a:t>
            </a:r>
            <a:r>
              <a:rPr lang="en-US" b="1" dirty="0" smtClean="0">
                <a:solidFill>
                  <a:srgbClr val="FF0000"/>
                </a:solidFill>
              </a:rPr>
              <a:t> </a:t>
            </a:r>
            <a:r>
              <a:rPr lang="en-US" b="1" dirty="0" err="1" smtClean="0">
                <a:solidFill>
                  <a:srgbClr val="FF0000"/>
                </a:solidFill>
              </a:rPr>
              <a:t>ly</a:t>
            </a:r>
            <a:r>
              <a:rPr lang="en-US" dirty="0" smtClean="0">
                <a:solidFill>
                  <a:srgbClr val="FF0000"/>
                </a:solidFill>
              </a:rPr>
              <a:t> is a </a:t>
            </a:r>
            <a:r>
              <a:rPr lang="en-US" dirty="0" err="1" smtClean="0">
                <a:solidFill>
                  <a:srgbClr val="FF0000"/>
                </a:solidFill>
              </a:rPr>
              <a:t>vietnamese</a:t>
            </a:r>
            <a:r>
              <a:rPr lang="en-US" dirty="0" smtClean="0">
                <a:solidFill>
                  <a:srgbClr val="FF0000"/>
                </a:solidFill>
              </a:rPr>
              <a:t> girl, born in </a:t>
            </a:r>
            <a:r>
              <a:rPr lang="en-US" dirty="0" err="1" smtClean="0">
                <a:solidFill>
                  <a:srgbClr val="FF0000"/>
                </a:solidFill>
              </a:rPr>
              <a:t>june</a:t>
            </a:r>
            <a:r>
              <a:rPr lang="en-US" dirty="0" smtClean="0">
                <a:solidFill>
                  <a:srgbClr val="FF0000"/>
                </a:solidFill>
              </a:rPr>
              <a:t> 1999.</a:t>
            </a:r>
          </a:p>
          <a:p>
            <a:r>
              <a:rPr lang="en-US" b="1" dirty="0" smtClean="0">
                <a:solidFill>
                  <a:srgbClr val="FF0000"/>
                </a:solidFill>
              </a:rPr>
              <a:t> </a:t>
            </a:r>
            <a:endParaRPr lang="en-US" dirty="0" smtClean="0">
              <a:solidFill>
                <a:srgbClr val="FF0000"/>
              </a:solidFill>
            </a:endParaRPr>
          </a:p>
          <a:p>
            <a:r>
              <a:rPr lang="en-US" b="1" dirty="0" smtClean="0"/>
              <a:t>History</a:t>
            </a:r>
            <a:r>
              <a:rPr lang="en-US" b="1" dirty="0" smtClean="0"/>
              <a:t>:  </a:t>
            </a:r>
            <a:endParaRPr lang="en-US" dirty="0" smtClean="0"/>
          </a:p>
          <a:p>
            <a:r>
              <a:rPr lang="en-US" b="1" i="1" dirty="0" smtClean="0"/>
              <a:t>Natal and neonatal period:</a:t>
            </a:r>
            <a:endParaRPr lang="en-US" dirty="0" smtClean="0"/>
          </a:p>
          <a:p>
            <a:pPr lvl="0"/>
            <a:r>
              <a:rPr lang="en-US" dirty="0" smtClean="0"/>
              <a:t>Birth: term, vaginal delivery, weighed 3000 g.</a:t>
            </a:r>
          </a:p>
          <a:p>
            <a:pPr lvl="0"/>
            <a:r>
              <a:rPr lang="en-US" dirty="0" smtClean="0"/>
              <a:t>18 hours after birth, she developed progressively severe jaundice. </a:t>
            </a:r>
          </a:p>
          <a:p>
            <a:r>
              <a:rPr lang="en-US" dirty="0" smtClean="0"/>
              <a:t>* Her total blood </a:t>
            </a:r>
            <a:r>
              <a:rPr lang="en-US" dirty="0" err="1" smtClean="0"/>
              <a:t>bilirubin</a:t>
            </a:r>
            <a:r>
              <a:rPr lang="en-US" dirty="0" smtClean="0"/>
              <a:t> was 34 mg/dl, her blood type: B, </a:t>
            </a:r>
            <a:r>
              <a:rPr lang="en-US" dirty="0" err="1" smtClean="0"/>
              <a:t>Rh</a:t>
            </a:r>
            <a:r>
              <a:rPr lang="en-US" dirty="0" smtClean="0"/>
              <a:t> (+)</a:t>
            </a:r>
          </a:p>
          <a:p>
            <a:r>
              <a:rPr lang="en-US" dirty="0" smtClean="0"/>
              <a:t>* Her mother’s blood type: O, </a:t>
            </a:r>
            <a:r>
              <a:rPr lang="en-US" dirty="0" err="1" smtClean="0"/>
              <a:t>Rh</a:t>
            </a:r>
            <a:r>
              <a:rPr lang="en-US" dirty="0" smtClean="0"/>
              <a:t> (+).</a:t>
            </a:r>
          </a:p>
          <a:p>
            <a:r>
              <a:rPr lang="en-US" dirty="0" smtClean="0"/>
              <a:t>* She </a:t>
            </a:r>
            <a:r>
              <a:rPr lang="en-US" dirty="0" err="1" smtClean="0"/>
              <a:t>reveived</a:t>
            </a:r>
            <a:r>
              <a:rPr lang="en-US" dirty="0" smtClean="0"/>
              <a:t> phototherapy that was ineffective, then received blood</a:t>
            </a:r>
          </a:p>
          <a:p>
            <a:r>
              <a:rPr lang="en-US" dirty="0" smtClean="0"/>
              <a:t>   exchange.</a:t>
            </a:r>
          </a:p>
          <a:p>
            <a:r>
              <a:rPr lang="en-US" dirty="0" smtClean="0"/>
              <a:t>* Diagnosis on discharge was </a:t>
            </a:r>
            <a:r>
              <a:rPr lang="en-US" i="1" dirty="0" smtClean="0"/>
              <a:t>incompatible ABO system and neonatal  jaundice.</a:t>
            </a:r>
            <a:endParaRPr lang="en-US" dirty="0" smtClean="0"/>
          </a:p>
          <a:p>
            <a:r>
              <a:rPr lang="en-US" b="1" i="1" dirty="0" err="1" smtClean="0"/>
              <a:t>Postneonatal</a:t>
            </a:r>
            <a:r>
              <a:rPr lang="en-US" b="1" i="1" dirty="0" smtClean="0"/>
              <a:t> period and childhood</a:t>
            </a:r>
          </a:p>
          <a:p>
            <a:r>
              <a:rPr lang="en-US" dirty="0" smtClean="0"/>
              <a:t>* Normal psychomotor </a:t>
            </a:r>
            <a:r>
              <a:rPr lang="en-US" dirty="0" err="1" smtClean="0"/>
              <a:t>developement</a:t>
            </a:r>
            <a:endParaRPr lang="en-US" dirty="0" smtClean="0"/>
          </a:p>
          <a:p>
            <a:r>
              <a:rPr lang="en-US" dirty="0" smtClean="0"/>
              <a:t>* Episodes of jaundice </a:t>
            </a:r>
            <a:r>
              <a:rPr lang="en-US" dirty="0" err="1" smtClean="0"/>
              <a:t>acompanied</a:t>
            </a:r>
            <a:r>
              <a:rPr lang="en-US" dirty="0" smtClean="0"/>
              <a:t> by fever without any clear </a:t>
            </a:r>
          </a:p>
          <a:p>
            <a:r>
              <a:rPr lang="en-US" dirty="0" smtClean="0"/>
              <a:t>   precipitating factor</a:t>
            </a:r>
          </a:p>
          <a:p>
            <a:r>
              <a:rPr lang="en-US" dirty="0" smtClean="0"/>
              <a:t>* Moderate anemia</a:t>
            </a:r>
          </a:p>
          <a:p>
            <a:r>
              <a:rPr lang="en-US" dirty="0" smtClean="0"/>
              <a:t>* Moderate </a:t>
            </a:r>
            <a:r>
              <a:rPr lang="en-US" dirty="0" err="1" smtClean="0"/>
              <a:t>splenomegaly</a:t>
            </a:r>
            <a:r>
              <a:rPr lang="en-US" dirty="0" smtClean="0"/>
              <a:t>.</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85800"/>
            <a:ext cx="9144000" cy="5440363"/>
          </a:xfrm>
        </p:spPr>
        <p:txBody>
          <a:bodyPr>
            <a:normAutofit fontScale="70000" lnSpcReduction="20000"/>
          </a:bodyPr>
          <a:lstStyle/>
          <a:p>
            <a:pPr lvl="0">
              <a:defRPr/>
            </a:pPr>
            <a:r>
              <a:rPr lang="en-US" b="1" i="1" dirty="0" smtClean="0"/>
              <a:t>Family history:</a:t>
            </a:r>
            <a:endParaRPr lang="en-US" b="1" dirty="0" smtClean="0"/>
          </a:p>
          <a:p>
            <a:pPr lvl="0">
              <a:defRPr/>
            </a:pPr>
            <a:r>
              <a:rPr lang="en-US" b="1" dirty="0" smtClean="0"/>
              <a:t>Younger sister :</a:t>
            </a:r>
          </a:p>
          <a:p>
            <a:pPr lvl="0">
              <a:defRPr/>
            </a:pPr>
            <a:r>
              <a:rPr lang="en-US" dirty="0" smtClean="0"/>
              <a:t>Clinical manifestations similar to her older sister, except:</a:t>
            </a:r>
          </a:p>
          <a:p>
            <a:pPr lvl="0">
              <a:defRPr/>
            </a:pPr>
            <a:r>
              <a:rPr lang="en-US" dirty="0" smtClean="0"/>
              <a:t>* More severe anemia with moderate </a:t>
            </a:r>
            <a:r>
              <a:rPr lang="en-US" dirty="0" err="1" smtClean="0"/>
              <a:t>splenomegaly</a:t>
            </a:r>
            <a:endParaRPr lang="en-US" dirty="0" smtClean="0"/>
          </a:p>
          <a:p>
            <a:pPr lvl="0">
              <a:defRPr/>
            </a:pPr>
            <a:r>
              <a:rPr lang="en-US" dirty="0" smtClean="0"/>
              <a:t>* Receiving regular blood transfusion every 45 to 60 days</a:t>
            </a:r>
          </a:p>
          <a:p>
            <a:pPr lvl="0">
              <a:defRPr/>
            </a:pPr>
            <a:r>
              <a:rPr lang="en-US" b="1" dirty="0" smtClean="0"/>
              <a:t>	</a:t>
            </a:r>
          </a:p>
          <a:p>
            <a:pPr lvl="0">
              <a:defRPr/>
            </a:pPr>
            <a:r>
              <a:rPr lang="en-US" b="1" dirty="0" smtClean="0"/>
              <a:t>Parent laboratory findings :</a:t>
            </a:r>
          </a:p>
          <a:p>
            <a:pPr lvl="0">
              <a:defRPr/>
            </a:pPr>
            <a:r>
              <a:rPr lang="en-US" i="1" dirty="0" smtClean="0"/>
              <a:t>Mother</a:t>
            </a:r>
            <a:endParaRPr lang="en-US" b="1" i="1" dirty="0" smtClean="0"/>
          </a:p>
          <a:p>
            <a:pPr lvl="0">
              <a:defRPr/>
            </a:pPr>
            <a:r>
              <a:rPr lang="en-US" dirty="0" smtClean="0"/>
              <a:t>* Blood type: O, </a:t>
            </a:r>
            <a:r>
              <a:rPr lang="en-US" dirty="0" err="1" smtClean="0"/>
              <a:t>Rh</a:t>
            </a:r>
            <a:r>
              <a:rPr lang="en-US" dirty="0" smtClean="0"/>
              <a:t> (+)</a:t>
            </a:r>
          </a:p>
          <a:p>
            <a:pPr lvl="0">
              <a:defRPr/>
            </a:pPr>
            <a:r>
              <a:rPr lang="en-US" dirty="0" smtClean="0"/>
              <a:t>* Hemoglobin: </a:t>
            </a:r>
            <a:r>
              <a:rPr lang="en-US" dirty="0" err="1" smtClean="0"/>
              <a:t>HbA</a:t>
            </a:r>
            <a:r>
              <a:rPr lang="en-US" dirty="0" smtClean="0"/>
              <a:t> : 98%</a:t>
            </a:r>
          </a:p>
          <a:p>
            <a:pPr lvl="0">
              <a:defRPr/>
            </a:pPr>
            <a:r>
              <a:rPr lang="en-US" dirty="0" smtClean="0"/>
              <a:t>		 HbA</a:t>
            </a:r>
            <a:r>
              <a:rPr lang="en-US" baseline="-25000" dirty="0" smtClean="0"/>
              <a:t>2</a:t>
            </a:r>
            <a:r>
              <a:rPr lang="en-US" dirty="0" smtClean="0"/>
              <a:t>: 2%</a:t>
            </a:r>
          </a:p>
          <a:p>
            <a:pPr lvl="0">
              <a:defRPr/>
            </a:pPr>
            <a:r>
              <a:rPr lang="en-US" i="1" dirty="0" smtClean="0"/>
              <a:t>Father</a:t>
            </a:r>
            <a:endParaRPr lang="en-US" b="1" i="1" dirty="0" smtClean="0"/>
          </a:p>
          <a:p>
            <a:pPr lvl="0">
              <a:defRPr/>
            </a:pPr>
            <a:r>
              <a:rPr lang="en-US" dirty="0" smtClean="0"/>
              <a:t>		* Blood type: B, </a:t>
            </a:r>
            <a:r>
              <a:rPr lang="en-US" dirty="0" err="1" smtClean="0"/>
              <a:t>Rh</a:t>
            </a:r>
            <a:r>
              <a:rPr lang="en-US" dirty="0" smtClean="0"/>
              <a:t> (+)</a:t>
            </a:r>
          </a:p>
          <a:p>
            <a:pPr lvl="0">
              <a:defRPr/>
            </a:pPr>
            <a:r>
              <a:rPr lang="en-US" dirty="0" smtClean="0"/>
              <a:t>		* Hemoglobin: </a:t>
            </a:r>
            <a:r>
              <a:rPr lang="en-US" dirty="0" err="1" smtClean="0"/>
              <a:t>HbA</a:t>
            </a:r>
            <a:r>
              <a:rPr lang="en-US" dirty="0" smtClean="0"/>
              <a:t>: 98.2%</a:t>
            </a:r>
          </a:p>
          <a:p>
            <a:pPr lvl="0">
              <a:defRPr/>
            </a:pPr>
            <a:r>
              <a:rPr lang="en-US" dirty="0" smtClean="0"/>
              <a:t>				 HbA</a:t>
            </a:r>
            <a:r>
              <a:rPr lang="en-US" baseline="-25000" dirty="0" smtClean="0"/>
              <a:t>2</a:t>
            </a:r>
            <a:r>
              <a:rPr lang="en-US" dirty="0" smtClean="0"/>
              <a:t>­: 1.8</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915400" cy="6096000"/>
          </a:xfrm>
        </p:spPr>
        <p:txBody>
          <a:bodyPr>
            <a:normAutofit fontScale="40000" lnSpcReduction="20000"/>
          </a:bodyPr>
          <a:lstStyle/>
          <a:p>
            <a:r>
              <a:rPr lang="en-US" b="1" i="1" dirty="0" smtClean="0"/>
              <a:t>At 3 months of age</a:t>
            </a:r>
            <a:r>
              <a:rPr lang="en-US" dirty="0" smtClean="0"/>
              <a:t>:</a:t>
            </a:r>
          </a:p>
          <a:p>
            <a:r>
              <a:rPr lang="en-US" dirty="0" smtClean="0"/>
              <a:t>* CBC: </a:t>
            </a:r>
          </a:p>
          <a:p>
            <a:r>
              <a:rPr lang="en-US" dirty="0" smtClean="0"/>
              <a:t>	RBC: 3.19 x 10</a:t>
            </a:r>
            <a:r>
              <a:rPr lang="en-US" baseline="30000" dirty="0" smtClean="0"/>
              <a:t>6</a:t>
            </a:r>
            <a:r>
              <a:rPr lang="en-US" dirty="0" smtClean="0"/>
              <a:t> / mm</a:t>
            </a:r>
            <a:r>
              <a:rPr lang="en-US" baseline="30000" dirty="0" smtClean="0"/>
              <a:t>3</a:t>
            </a:r>
            <a:r>
              <a:rPr lang="en-US" dirty="0" smtClean="0"/>
              <a:t>. </a:t>
            </a:r>
            <a:r>
              <a:rPr lang="en-US" dirty="0" err="1" smtClean="0"/>
              <a:t>Hematocrit</a:t>
            </a:r>
            <a:r>
              <a:rPr lang="en-US" dirty="0" smtClean="0"/>
              <a:t>: 25.9%. </a:t>
            </a:r>
          </a:p>
          <a:p>
            <a:r>
              <a:rPr lang="en-US" dirty="0" smtClean="0"/>
              <a:t>MCV: 81.1 </a:t>
            </a:r>
            <a:r>
              <a:rPr lang="en-US" dirty="0" err="1" smtClean="0"/>
              <a:t>fL.</a:t>
            </a:r>
            <a:r>
              <a:rPr lang="en-US" dirty="0" smtClean="0"/>
              <a:t> MCH: 28.4 pg. MCHC: 35.1 g/dl.</a:t>
            </a:r>
          </a:p>
          <a:p>
            <a:r>
              <a:rPr lang="en-US" dirty="0" smtClean="0"/>
              <a:t>	</a:t>
            </a:r>
            <a:r>
              <a:rPr lang="en-US" dirty="0" err="1" smtClean="0"/>
              <a:t>Reticulocyte</a:t>
            </a:r>
            <a:r>
              <a:rPr lang="en-US" dirty="0" smtClean="0"/>
              <a:t>: 2.2%</a:t>
            </a:r>
          </a:p>
          <a:p>
            <a:r>
              <a:rPr lang="en-US" dirty="0" smtClean="0"/>
              <a:t>	WBC: 15.3 x 10</a:t>
            </a:r>
            <a:r>
              <a:rPr lang="en-US" baseline="30000" dirty="0" smtClean="0"/>
              <a:t>3</a:t>
            </a:r>
            <a:r>
              <a:rPr lang="en-US" dirty="0" smtClean="0"/>
              <a:t> / mm</a:t>
            </a:r>
            <a:r>
              <a:rPr lang="en-US" baseline="30000" dirty="0" smtClean="0"/>
              <a:t>3</a:t>
            </a:r>
            <a:r>
              <a:rPr lang="en-US" dirty="0" smtClean="0"/>
              <a:t> </a:t>
            </a:r>
          </a:p>
          <a:p>
            <a:r>
              <a:rPr lang="en-US" dirty="0" smtClean="0"/>
              <a:t>	Differential: Lymphocytes 60%, </a:t>
            </a:r>
            <a:r>
              <a:rPr lang="en-US" dirty="0" err="1" smtClean="0"/>
              <a:t>Neutrophils</a:t>
            </a:r>
            <a:r>
              <a:rPr lang="en-US" dirty="0" smtClean="0"/>
              <a:t> 24.1%</a:t>
            </a:r>
          </a:p>
          <a:p>
            <a:r>
              <a:rPr lang="en-US" dirty="0" smtClean="0"/>
              <a:t>	Platelets: 550,000 / mm</a:t>
            </a:r>
            <a:r>
              <a:rPr lang="en-US" baseline="30000" dirty="0" smtClean="0"/>
              <a:t>3</a:t>
            </a:r>
            <a:endParaRPr lang="en-US" dirty="0" smtClean="0"/>
          </a:p>
          <a:p>
            <a:r>
              <a:rPr lang="en-US" dirty="0" smtClean="0"/>
              <a:t>* Blood type: B, </a:t>
            </a:r>
            <a:r>
              <a:rPr lang="en-US" dirty="0" err="1" smtClean="0"/>
              <a:t>Rh</a:t>
            </a:r>
            <a:r>
              <a:rPr lang="en-US" dirty="0" smtClean="0"/>
              <a:t> (+).</a:t>
            </a:r>
          </a:p>
          <a:p>
            <a:r>
              <a:rPr lang="en-US" dirty="0" smtClean="0"/>
              <a:t>* Blood smear: </a:t>
            </a:r>
          </a:p>
          <a:p>
            <a:r>
              <a:rPr lang="en-US" dirty="0" smtClean="0"/>
              <a:t>Red cells: </a:t>
            </a:r>
            <a:r>
              <a:rPr lang="en-US" dirty="0" err="1" smtClean="0"/>
              <a:t>normochromic</a:t>
            </a:r>
            <a:r>
              <a:rPr lang="en-US" dirty="0" smtClean="0"/>
              <a:t>, </a:t>
            </a:r>
            <a:r>
              <a:rPr lang="en-US" dirty="0" err="1" smtClean="0"/>
              <a:t>anisocytosis</a:t>
            </a:r>
            <a:r>
              <a:rPr lang="en-US" dirty="0" smtClean="0"/>
              <a:t> (++), </a:t>
            </a:r>
            <a:r>
              <a:rPr lang="en-US" dirty="0" err="1" smtClean="0"/>
              <a:t>poikilocytosis</a:t>
            </a:r>
            <a:r>
              <a:rPr lang="en-US" dirty="0" smtClean="0"/>
              <a:t> (+)</a:t>
            </a:r>
          </a:p>
          <a:p>
            <a:r>
              <a:rPr lang="en-US" dirty="0" smtClean="0"/>
              <a:t>	     Few </a:t>
            </a:r>
            <a:r>
              <a:rPr lang="en-US" dirty="0" err="1" smtClean="0"/>
              <a:t>microcytic</a:t>
            </a:r>
            <a:r>
              <a:rPr lang="en-US" dirty="0" smtClean="0"/>
              <a:t> red cells,</a:t>
            </a:r>
          </a:p>
          <a:p>
            <a:r>
              <a:rPr lang="en-US" dirty="0" smtClean="0"/>
              <a:t>White cells: mostly lymphocyte</a:t>
            </a:r>
          </a:p>
          <a:p>
            <a:r>
              <a:rPr lang="en-US" dirty="0" err="1" smtClean="0"/>
              <a:t>Platelete</a:t>
            </a:r>
            <a:r>
              <a:rPr lang="en-US" dirty="0" smtClean="0"/>
              <a:t>: moderate amount</a:t>
            </a:r>
          </a:p>
          <a:p>
            <a:r>
              <a:rPr lang="en-US" dirty="0" smtClean="0"/>
              <a:t>		* P. </a:t>
            </a:r>
            <a:r>
              <a:rPr lang="en-US" dirty="0" err="1" smtClean="0"/>
              <a:t>falciparum</a:t>
            </a:r>
            <a:r>
              <a:rPr lang="en-US" dirty="0" smtClean="0"/>
              <a:t> (-)</a:t>
            </a:r>
          </a:p>
          <a:p>
            <a:r>
              <a:rPr lang="en-US" dirty="0" smtClean="0"/>
              <a:t>		* Serum iron: 92 </a:t>
            </a:r>
            <a:r>
              <a:rPr lang="en-US" dirty="0" smtClean="0">
                <a:sym typeface="Symbol"/>
              </a:rPr>
              <a:t></a:t>
            </a:r>
            <a:r>
              <a:rPr lang="en-US" dirty="0" smtClean="0"/>
              <a:t>/dl</a:t>
            </a:r>
          </a:p>
          <a:p>
            <a:r>
              <a:rPr lang="en-US" dirty="0" smtClean="0"/>
              <a:t>		* </a:t>
            </a:r>
            <a:r>
              <a:rPr lang="en-US" dirty="0" err="1" smtClean="0"/>
              <a:t>Ferritin</a:t>
            </a:r>
            <a:r>
              <a:rPr lang="en-US" dirty="0" smtClean="0"/>
              <a:t>: 231 </a:t>
            </a:r>
            <a:r>
              <a:rPr lang="en-US" dirty="0" err="1" smtClean="0"/>
              <a:t>ng</a:t>
            </a:r>
            <a:r>
              <a:rPr lang="en-US" dirty="0" smtClean="0"/>
              <a:t>/ml</a:t>
            </a:r>
          </a:p>
          <a:p>
            <a:r>
              <a:rPr lang="en-US" dirty="0" smtClean="0"/>
              <a:t>		* Hemoglobin: Hemoglobin A</a:t>
            </a:r>
            <a:r>
              <a:rPr lang="en-US" baseline="-25000" dirty="0" smtClean="0"/>
              <a:t>2</a:t>
            </a:r>
            <a:r>
              <a:rPr lang="en-US" dirty="0" smtClean="0"/>
              <a:t>: 3.2%</a:t>
            </a:r>
          </a:p>
          <a:p>
            <a:r>
              <a:rPr lang="en-US" dirty="0" smtClean="0"/>
              <a:t>				 Hemoglobin A :  92.3%</a:t>
            </a:r>
          </a:p>
          <a:p>
            <a:r>
              <a:rPr lang="en-US" dirty="0" smtClean="0"/>
              <a:t>				 Hemoglobin F  : 4.5%</a:t>
            </a:r>
          </a:p>
          <a:p>
            <a:r>
              <a:rPr lang="en-US" dirty="0" smtClean="0"/>
              <a:t>				 Hemoglobin S  : 0%</a:t>
            </a:r>
          </a:p>
          <a:p>
            <a:r>
              <a:rPr lang="en-US" dirty="0" smtClean="0"/>
              <a:t>				 </a:t>
            </a:r>
            <a:r>
              <a:rPr lang="de-DE" dirty="0" smtClean="0"/>
              <a:t>Hemoglobin C  : 0%</a:t>
            </a:r>
            <a:endParaRPr lang="en-US" dirty="0" smtClean="0"/>
          </a:p>
          <a:p>
            <a:r>
              <a:rPr lang="de-DE" dirty="0" smtClean="0"/>
              <a:t>				 Hemoglobin D  : 0%</a:t>
            </a:r>
            <a:endParaRPr lang="en-US" dirty="0" smtClean="0"/>
          </a:p>
          <a:p>
            <a:r>
              <a:rPr lang="de-DE" dirty="0" smtClean="0"/>
              <a:t>				 Hemoglobin E  :  0%</a:t>
            </a:r>
            <a:endParaRPr lang="en-US" dirty="0" smtClean="0"/>
          </a:p>
          <a:p>
            <a:r>
              <a:rPr lang="de-DE" dirty="0" smtClean="0"/>
              <a:t>		</a:t>
            </a:r>
            <a:r>
              <a:rPr lang="en-US" dirty="0" smtClean="0"/>
              <a:t>* Coombs </a:t>
            </a:r>
            <a:r>
              <a:rPr lang="en-US" dirty="0" err="1" smtClean="0"/>
              <a:t>antiglobulin</a:t>
            </a:r>
            <a:r>
              <a:rPr lang="en-US" dirty="0" smtClean="0"/>
              <a:t> test:	</a:t>
            </a:r>
          </a:p>
          <a:p>
            <a:r>
              <a:rPr lang="en-US" dirty="0" smtClean="0"/>
              <a:t> Direct Coombs test: (-)  </a:t>
            </a:r>
          </a:p>
          <a:p>
            <a:r>
              <a:rPr lang="en-US" dirty="0" smtClean="0"/>
              <a:t> Indirect Coombs test: (+)</a:t>
            </a: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85800"/>
            <a:ext cx="8839200" cy="6172200"/>
          </a:xfrm>
        </p:spPr>
        <p:txBody>
          <a:bodyPr>
            <a:normAutofit fontScale="40000" lnSpcReduction="20000"/>
          </a:bodyPr>
          <a:lstStyle/>
          <a:p>
            <a:r>
              <a:rPr lang="en-US" b="1" i="1" dirty="0" smtClean="0"/>
              <a:t>At 2 years of age:</a:t>
            </a:r>
            <a:endParaRPr lang="en-US" dirty="0" smtClean="0"/>
          </a:p>
          <a:p>
            <a:r>
              <a:rPr lang="en-US" dirty="0" smtClean="0"/>
              <a:t>* CBC:</a:t>
            </a:r>
          </a:p>
          <a:p>
            <a:r>
              <a:rPr lang="en-US" dirty="0" smtClean="0"/>
              <a:t>RBC: 4.15 x 10</a:t>
            </a:r>
            <a:r>
              <a:rPr lang="en-US" baseline="30000" dirty="0" smtClean="0"/>
              <a:t>6</a:t>
            </a:r>
            <a:r>
              <a:rPr lang="en-US" dirty="0" smtClean="0"/>
              <a:t> / mm</a:t>
            </a:r>
            <a:r>
              <a:rPr lang="en-US" baseline="30000" dirty="0" smtClean="0"/>
              <a:t>3</a:t>
            </a:r>
            <a:r>
              <a:rPr lang="en-US" dirty="0" smtClean="0"/>
              <a:t>. </a:t>
            </a:r>
            <a:r>
              <a:rPr lang="en-US" dirty="0" err="1" smtClean="0"/>
              <a:t>Hematocrit</a:t>
            </a:r>
            <a:r>
              <a:rPr lang="en-US" dirty="0" smtClean="0"/>
              <a:t>: 25.9%. </a:t>
            </a:r>
          </a:p>
          <a:p>
            <a:r>
              <a:rPr lang="en-US" dirty="0" smtClean="0"/>
              <a:t>MCV: 72 </a:t>
            </a:r>
            <a:r>
              <a:rPr lang="en-US" dirty="0" err="1" smtClean="0"/>
              <a:t>fL.</a:t>
            </a:r>
            <a:r>
              <a:rPr lang="en-US" dirty="0" smtClean="0"/>
              <a:t> MCH: 25.9 pg. MCHC: 35.9 g/dl.</a:t>
            </a:r>
          </a:p>
          <a:p>
            <a:r>
              <a:rPr lang="en-US" dirty="0" smtClean="0"/>
              <a:t>	</a:t>
            </a:r>
            <a:r>
              <a:rPr lang="en-US" dirty="0" err="1" smtClean="0"/>
              <a:t>Reticulocyte</a:t>
            </a:r>
            <a:r>
              <a:rPr lang="en-US" dirty="0" smtClean="0"/>
              <a:t>: 12%</a:t>
            </a:r>
          </a:p>
          <a:p>
            <a:r>
              <a:rPr lang="en-US" dirty="0" smtClean="0"/>
              <a:t>	WBC: 15.9 x 10</a:t>
            </a:r>
            <a:r>
              <a:rPr lang="en-US" baseline="30000" dirty="0" smtClean="0"/>
              <a:t>3</a:t>
            </a:r>
            <a:r>
              <a:rPr lang="en-US" dirty="0" smtClean="0"/>
              <a:t> / mm</a:t>
            </a:r>
            <a:r>
              <a:rPr lang="en-US" baseline="30000" dirty="0" smtClean="0"/>
              <a:t>3</a:t>
            </a:r>
            <a:r>
              <a:rPr lang="en-US" dirty="0" smtClean="0"/>
              <a:t> </a:t>
            </a:r>
          </a:p>
          <a:p>
            <a:r>
              <a:rPr lang="en-US" dirty="0" smtClean="0"/>
              <a:t>		Differential: Lymphocytes 33.6%, </a:t>
            </a:r>
            <a:r>
              <a:rPr lang="en-US" dirty="0" err="1" smtClean="0"/>
              <a:t>Neutrophils</a:t>
            </a:r>
            <a:r>
              <a:rPr lang="en-US" dirty="0" smtClean="0"/>
              <a:t> 42.8%</a:t>
            </a:r>
          </a:p>
          <a:p>
            <a:r>
              <a:rPr lang="en-US" dirty="0" smtClean="0"/>
              <a:t>	Platelets: 627,000 / m</a:t>
            </a:r>
            <a:r>
              <a:rPr lang="en-US" baseline="30000" dirty="0" smtClean="0"/>
              <a:t>3</a:t>
            </a:r>
            <a:endParaRPr lang="en-US" dirty="0" smtClean="0"/>
          </a:p>
          <a:p>
            <a:r>
              <a:rPr lang="en-US" dirty="0" smtClean="0"/>
              <a:t>* Blood smear: </a:t>
            </a:r>
          </a:p>
          <a:p>
            <a:r>
              <a:rPr lang="en-US" dirty="0" smtClean="0"/>
              <a:t>Red cells: </a:t>
            </a:r>
            <a:r>
              <a:rPr lang="en-US" dirty="0" err="1" smtClean="0"/>
              <a:t>normochromic</a:t>
            </a:r>
            <a:r>
              <a:rPr lang="en-US" dirty="0" smtClean="0"/>
              <a:t>, </a:t>
            </a:r>
            <a:r>
              <a:rPr lang="en-US" dirty="0" err="1" smtClean="0"/>
              <a:t>anisocytosis</a:t>
            </a:r>
            <a:r>
              <a:rPr lang="en-US" dirty="0" smtClean="0"/>
              <a:t> (+), </a:t>
            </a:r>
            <a:r>
              <a:rPr lang="en-US" dirty="0" err="1" smtClean="0"/>
              <a:t>poikilocytosis</a:t>
            </a:r>
            <a:r>
              <a:rPr lang="en-US" dirty="0" smtClean="0"/>
              <a:t> (+)</a:t>
            </a:r>
          </a:p>
          <a:p>
            <a:r>
              <a:rPr lang="en-US" dirty="0" smtClean="0"/>
              <a:t>	     Few </a:t>
            </a:r>
            <a:r>
              <a:rPr lang="en-US" dirty="0" err="1" smtClean="0"/>
              <a:t>microcytic</a:t>
            </a:r>
            <a:r>
              <a:rPr lang="en-US" dirty="0" smtClean="0"/>
              <a:t> red cells, </a:t>
            </a:r>
            <a:r>
              <a:rPr lang="en-US" dirty="0" err="1" smtClean="0"/>
              <a:t>hyperchrmomic</a:t>
            </a:r>
            <a:r>
              <a:rPr lang="en-US" dirty="0" smtClean="0"/>
              <a:t> red cells: (+++)</a:t>
            </a:r>
          </a:p>
          <a:p>
            <a:r>
              <a:rPr lang="en-US" dirty="0" smtClean="0"/>
              <a:t>White cells: mostly lymphocyte</a:t>
            </a:r>
          </a:p>
          <a:p>
            <a:r>
              <a:rPr lang="en-US" dirty="0" err="1" smtClean="0"/>
              <a:t>Platelete</a:t>
            </a:r>
            <a:r>
              <a:rPr lang="en-US" dirty="0" smtClean="0"/>
              <a:t>: moderate amount</a:t>
            </a:r>
          </a:p>
          <a:p>
            <a:r>
              <a:rPr lang="en-US" dirty="0" smtClean="0"/>
              <a:t>		</a:t>
            </a:r>
            <a:r>
              <a:rPr lang="de-DE" dirty="0" smtClean="0"/>
              <a:t>* P. falciparum (-)</a:t>
            </a:r>
            <a:endParaRPr lang="en-US" dirty="0" smtClean="0"/>
          </a:p>
          <a:p>
            <a:r>
              <a:rPr lang="de-DE" dirty="0" smtClean="0"/>
              <a:t>		* HbsAg (-) . HgsAb (-).  HbeAg (-). </a:t>
            </a:r>
            <a:r>
              <a:rPr lang="en-US" dirty="0" err="1" smtClean="0"/>
              <a:t>HbeAb</a:t>
            </a:r>
            <a:r>
              <a:rPr lang="en-US" dirty="0" smtClean="0"/>
              <a:t> (-). </a:t>
            </a:r>
            <a:r>
              <a:rPr lang="en-US" dirty="0" err="1" smtClean="0"/>
              <a:t>AntiHbc</a:t>
            </a:r>
            <a:r>
              <a:rPr lang="en-US" dirty="0" smtClean="0"/>
              <a:t> (-).</a:t>
            </a:r>
          </a:p>
          <a:p>
            <a:r>
              <a:rPr lang="en-US" dirty="0" smtClean="0"/>
              <a:t>		* Anti HCV: (-)</a:t>
            </a:r>
          </a:p>
          <a:p>
            <a:r>
              <a:rPr lang="en-US" dirty="0" smtClean="0"/>
              <a:t>		* Anti HIV : (-)</a:t>
            </a:r>
          </a:p>
          <a:p>
            <a:r>
              <a:rPr lang="en-US" dirty="0" smtClean="0"/>
              <a:t>		* CMV: </a:t>
            </a:r>
            <a:r>
              <a:rPr lang="en-US" dirty="0" err="1" smtClean="0"/>
              <a:t>IgG</a:t>
            </a:r>
            <a:r>
              <a:rPr lang="en-US" dirty="0" smtClean="0"/>
              <a:t> (+), </a:t>
            </a:r>
            <a:r>
              <a:rPr lang="en-US" dirty="0" err="1" smtClean="0"/>
              <a:t>IgG</a:t>
            </a:r>
            <a:r>
              <a:rPr lang="en-US" dirty="0" smtClean="0"/>
              <a:t> (+)</a:t>
            </a:r>
          </a:p>
          <a:p>
            <a:r>
              <a:rPr lang="en-US" dirty="0" smtClean="0"/>
              <a:t>		* Serum iron: 92 </a:t>
            </a:r>
            <a:r>
              <a:rPr lang="en-US" dirty="0" smtClean="0">
                <a:sym typeface="Symbol"/>
              </a:rPr>
              <a:t></a:t>
            </a:r>
            <a:r>
              <a:rPr lang="en-US" dirty="0" smtClean="0"/>
              <a:t>/dl</a:t>
            </a:r>
          </a:p>
          <a:p>
            <a:r>
              <a:rPr lang="en-US" dirty="0" smtClean="0"/>
              <a:t>		* </a:t>
            </a:r>
            <a:r>
              <a:rPr lang="en-US" dirty="0" err="1" smtClean="0"/>
              <a:t>Ferritin</a:t>
            </a:r>
            <a:r>
              <a:rPr lang="en-US" dirty="0" smtClean="0"/>
              <a:t>: 231 </a:t>
            </a:r>
            <a:r>
              <a:rPr lang="en-US" dirty="0" err="1" smtClean="0"/>
              <a:t>ng</a:t>
            </a:r>
            <a:r>
              <a:rPr lang="en-US" dirty="0" smtClean="0"/>
              <a:t>/ml</a:t>
            </a:r>
          </a:p>
          <a:p>
            <a:r>
              <a:rPr lang="en-US" dirty="0" smtClean="0"/>
              <a:t>		* Hemoglobin: Hemoglobin A</a:t>
            </a:r>
            <a:r>
              <a:rPr lang="en-US" baseline="-25000" dirty="0" smtClean="0"/>
              <a:t>2</a:t>
            </a:r>
            <a:r>
              <a:rPr lang="en-US" dirty="0" smtClean="0"/>
              <a:t>: 2.4%</a:t>
            </a:r>
          </a:p>
          <a:p>
            <a:r>
              <a:rPr lang="en-US" dirty="0" smtClean="0"/>
              <a:t>* Hemoglobin: Hemoglobin A</a:t>
            </a:r>
            <a:r>
              <a:rPr lang="en-US" baseline="-25000" dirty="0" smtClean="0"/>
              <a:t>2</a:t>
            </a:r>
            <a:r>
              <a:rPr lang="en-US" dirty="0" smtClean="0"/>
              <a:t>: 2.4%</a:t>
            </a:r>
          </a:p>
          <a:p>
            <a:r>
              <a:rPr lang="en-US" dirty="0" smtClean="0"/>
              <a:t>				 Hemoglobin A :  97.6%</a:t>
            </a:r>
          </a:p>
          <a:p>
            <a:r>
              <a:rPr lang="en-US" dirty="0" smtClean="0"/>
              <a:t>		* Coombs </a:t>
            </a:r>
            <a:r>
              <a:rPr lang="en-US" dirty="0" err="1" smtClean="0"/>
              <a:t>antiglobulin</a:t>
            </a:r>
            <a:r>
              <a:rPr lang="en-US" dirty="0" smtClean="0"/>
              <a:t> test:	</a:t>
            </a:r>
          </a:p>
          <a:p>
            <a:r>
              <a:rPr lang="en-US" dirty="0" smtClean="0"/>
              <a:t> Direct Coombs test: (-)  </a:t>
            </a:r>
          </a:p>
          <a:p>
            <a:r>
              <a:rPr lang="en-US" dirty="0" smtClean="0"/>
              <a:t> Indirect Coombs test: (-)</a:t>
            </a:r>
          </a:p>
          <a:p>
            <a:r>
              <a:rPr lang="en-US" dirty="0" smtClean="0"/>
              <a:t>* Osmotic fragility:</a:t>
            </a:r>
          </a:p>
          <a:p>
            <a:r>
              <a:rPr lang="en-US" dirty="0" smtClean="0"/>
              <a:t>				 Slight </a:t>
            </a:r>
            <a:r>
              <a:rPr lang="en-US" dirty="0" err="1" smtClean="0"/>
              <a:t>hemolysis</a:t>
            </a:r>
            <a:r>
              <a:rPr lang="en-US" dirty="0" smtClean="0"/>
              <a:t>:       0.3%</a:t>
            </a:r>
          </a:p>
          <a:p>
            <a:r>
              <a:rPr lang="en-US" dirty="0" smtClean="0"/>
              <a:t>				 Complete </a:t>
            </a:r>
            <a:r>
              <a:rPr lang="en-US" dirty="0" err="1" smtClean="0"/>
              <a:t>hemolysis</a:t>
            </a:r>
            <a:r>
              <a:rPr lang="en-US" dirty="0" smtClean="0"/>
              <a:t>: 0.5% </a:t>
            </a:r>
          </a:p>
          <a:p>
            <a:r>
              <a:rPr lang="en-US" dirty="0" smtClean="0"/>
              <a:t>G6PD: 249 m U/10</a:t>
            </a:r>
            <a:r>
              <a:rPr lang="en-US" baseline="30000" dirty="0" smtClean="0"/>
              <a:t>9 </a:t>
            </a:r>
            <a:r>
              <a:rPr lang="en-US" dirty="0" smtClean="0"/>
              <a:t>erythrocyte (reference: 131 </a:t>
            </a:r>
            <a:r>
              <a:rPr lang="en-US" dirty="0" smtClean="0">
                <a:sym typeface="Symbol"/>
              </a:rPr>
              <a:t></a:t>
            </a:r>
            <a:r>
              <a:rPr lang="en-US" dirty="0" smtClean="0"/>
              <a:t> 13 </a:t>
            </a:r>
            <a:r>
              <a:rPr lang="en-US" dirty="0" err="1" smtClean="0"/>
              <a:t>mU</a:t>
            </a:r>
            <a:r>
              <a:rPr lang="en-US" dirty="0" smtClean="0"/>
              <a:t>/10</a:t>
            </a:r>
            <a:r>
              <a:rPr lang="en-US" baseline="30000" dirty="0" smtClean="0"/>
              <a:t>9</a:t>
            </a:r>
            <a:r>
              <a:rPr lang="en-US" dirty="0" smtClean="0"/>
              <a:t> erythrocyte</a:t>
            </a:r>
          </a:p>
          <a:p>
            <a:endParaRPr lang="en-US" dirty="0" smtClean="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00800"/>
          </a:xfrm>
        </p:spPr>
        <p:txBody>
          <a:bodyPr>
            <a:normAutofit fontScale="40000" lnSpcReduction="20000"/>
          </a:bodyPr>
          <a:lstStyle/>
          <a:p>
            <a:r>
              <a:rPr lang="en-US" b="1" i="1" dirty="0" smtClean="0"/>
              <a:t>At 4 years of age:</a:t>
            </a:r>
            <a:endParaRPr lang="en-US" dirty="0" smtClean="0"/>
          </a:p>
          <a:p>
            <a:r>
              <a:rPr lang="en-US" dirty="0" smtClean="0"/>
              <a:t>* CBC:</a:t>
            </a:r>
          </a:p>
          <a:p>
            <a:r>
              <a:rPr lang="en-US" dirty="0" smtClean="0"/>
              <a:t>RBC: 2.7 x 10</a:t>
            </a:r>
            <a:r>
              <a:rPr lang="en-US" baseline="30000" dirty="0" smtClean="0"/>
              <a:t>6</a:t>
            </a:r>
            <a:r>
              <a:rPr lang="en-US" dirty="0" smtClean="0"/>
              <a:t> / mm</a:t>
            </a:r>
            <a:r>
              <a:rPr lang="en-US" baseline="30000" dirty="0" smtClean="0"/>
              <a:t>3</a:t>
            </a:r>
            <a:r>
              <a:rPr lang="en-US" dirty="0" smtClean="0"/>
              <a:t>. </a:t>
            </a:r>
            <a:r>
              <a:rPr lang="en-US" dirty="0" err="1" smtClean="0"/>
              <a:t>Hematocrit</a:t>
            </a:r>
            <a:r>
              <a:rPr lang="en-US" dirty="0" smtClean="0"/>
              <a:t>: 19.8%. </a:t>
            </a:r>
          </a:p>
          <a:p>
            <a:r>
              <a:rPr lang="en-US" dirty="0" smtClean="0"/>
              <a:t>MCV: 73.4 </a:t>
            </a:r>
            <a:r>
              <a:rPr lang="en-US" dirty="0" err="1" smtClean="0"/>
              <a:t>fL.</a:t>
            </a:r>
            <a:r>
              <a:rPr lang="en-US" dirty="0" smtClean="0"/>
              <a:t> MCH: 25.1 pg. MCHC: 34.2 g/dl.</a:t>
            </a:r>
          </a:p>
          <a:p>
            <a:r>
              <a:rPr lang="en-US" dirty="0" smtClean="0"/>
              <a:t>	WBC: 9.6 x 10</a:t>
            </a:r>
            <a:r>
              <a:rPr lang="en-US" baseline="30000" dirty="0" smtClean="0"/>
              <a:t>3</a:t>
            </a:r>
            <a:r>
              <a:rPr lang="en-US" dirty="0" smtClean="0"/>
              <a:t> / mm</a:t>
            </a:r>
            <a:r>
              <a:rPr lang="en-US" baseline="30000" dirty="0" smtClean="0"/>
              <a:t>3</a:t>
            </a:r>
            <a:r>
              <a:rPr lang="en-US" dirty="0" smtClean="0"/>
              <a:t> </a:t>
            </a:r>
          </a:p>
          <a:p>
            <a:r>
              <a:rPr lang="en-US" dirty="0" smtClean="0"/>
              <a:t>		Differential: Lymphocytes 71.1%, </a:t>
            </a:r>
            <a:r>
              <a:rPr lang="en-US" dirty="0" err="1" smtClean="0"/>
              <a:t>Neutrophils</a:t>
            </a:r>
            <a:r>
              <a:rPr lang="en-US" dirty="0" smtClean="0"/>
              <a:t> 26.3%</a:t>
            </a:r>
          </a:p>
          <a:p>
            <a:r>
              <a:rPr lang="en-US" dirty="0" smtClean="0"/>
              <a:t>	Platelets: 180,000 / m</a:t>
            </a:r>
            <a:r>
              <a:rPr lang="en-US" baseline="30000" dirty="0" smtClean="0"/>
              <a:t>3</a:t>
            </a:r>
            <a:endParaRPr lang="en-US" dirty="0" smtClean="0"/>
          </a:p>
          <a:p>
            <a:r>
              <a:rPr lang="en-US" dirty="0" smtClean="0"/>
              <a:t>* Blood smear: </a:t>
            </a:r>
          </a:p>
          <a:p>
            <a:r>
              <a:rPr lang="en-US" dirty="0" smtClean="0"/>
              <a:t>Red cells: vary in shape, lack of central pallor</a:t>
            </a:r>
          </a:p>
          <a:p>
            <a:r>
              <a:rPr lang="en-US" dirty="0" smtClean="0"/>
              <a:t>	     A few nucleated red blood cells</a:t>
            </a:r>
          </a:p>
          <a:p>
            <a:r>
              <a:rPr lang="en-US" dirty="0" smtClean="0"/>
              <a:t>White cells: mostly lymphocyte, no premature white cells</a:t>
            </a:r>
          </a:p>
          <a:p>
            <a:r>
              <a:rPr lang="en-US" dirty="0" smtClean="0"/>
              <a:t>		* CMV: </a:t>
            </a:r>
            <a:r>
              <a:rPr lang="en-US" dirty="0" err="1" smtClean="0"/>
              <a:t>IgG</a:t>
            </a:r>
            <a:r>
              <a:rPr lang="en-US" dirty="0" smtClean="0"/>
              <a:t> (+), IgM (-)</a:t>
            </a:r>
          </a:p>
          <a:p>
            <a:r>
              <a:rPr lang="en-US" dirty="0" smtClean="0"/>
              <a:t>		* Hemoglobin: </a:t>
            </a:r>
          </a:p>
          <a:p>
            <a:r>
              <a:rPr lang="en-US" dirty="0" smtClean="0"/>
              <a:t> Hemoglobin A</a:t>
            </a:r>
            <a:r>
              <a:rPr lang="en-US" baseline="-25000" dirty="0" smtClean="0"/>
              <a:t>2</a:t>
            </a:r>
            <a:r>
              <a:rPr lang="en-US" dirty="0" smtClean="0"/>
              <a:t>: 2.4%</a:t>
            </a:r>
          </a:p>
          <a:p>
            <a:r>
              <a:rPr lang="en-US" dirty="0" smtClean="0"/>
              <a:t>				 Hemoglobin A :  97.6%</a:t>
            </a:r>
          </a:p>
          <a:p>
            <a:r>
              <a:rPr lang="en-US" dirty="0" smtClean="0"/>
              <a:t>				 Hemoglobin F  : 0%</a:t>
            </a:r>
          </a:p>
          <a:p>
            <a:r>
              <a:rPr lang="en-US" dirty="0" smtClean="0"/>
              <a:t>				 Hemoglobin S  : 0%</a:t>
            </a:r>
          </a:p>
          <a:p>
            <a:r>
              <a:rPr lang="en-US" dirty="0" smtClean="0"/>
              <a:t>				 </a:t>
            </a:r>
            <a:r>
              <a:rPr lang="de-DE" dirty="0" smtClean="0"/>
              <a:t>Hemoglobin C  : 0%</a:t>
            </a:r>
            <a:endParaRPr lang="en-US" dirty="0" smtClean="0"/>
          </a:p>
          <a:p>
            <a:r>
              <a:rPr lang="de-DE" dirty="0" smtClean="0"/>
              <a:t>				 Hemoglobin D  : 0%</a:t>
            </a:r>
            <a:endParaRPr lang="en-US" dirty="0" smtClean="0"/>
          </a:p>
          <a:p>
            <a:r>
              <a:rPr lang="de-DE" dirty="0" smtClean="0"/>
              <a:t>				 Hemoglobin E  :  0%</a:t>
            </a:r>
            <a:endParaRPr lang="en-US" dirty="0" smtClean="0"/>
          </a:p>
          <a:p>
            <a:r>
              <a:rPr lang="fr-FR" dirty="0" smtClean="0"/>
              <a:t>* </a:t>
            </a:r>
            <a:r>
              <a:rPr lang="fr-FR" dirty="0" err="1" smtClean="0"/>
              <a:t>Aminotransferase</a:t>
            </a:r>
            <a:r>
              <a:rPr lang="fr-FR" dirty="0" smtClean="0"/>
              <a:t>: </a:t>
            </a:r>
            <a:endParaRPr lang="en-US" dirty="0" smtClean="0"/>
          </a:p>
          <a:p>
            <a:r>
              <a:rPr lang="fr-FR" dirty="0" smtClean="0"/>
              <a:t> AST : 56 U/L</a:t>
            </a:r>
            <a:endParaRPr lang="en-US" dirty="0" smtClean="0"/>
          </a:p>
          <a:p>
            <a:r>
              <a:rPr lang="fr-FR" dirty="0" smtClean="0"/>
              <a:t> ALT : 35 U/L</a:t>
            </a:r>
            <a:endParaRPr lang="en-US" dirty="0" smtClean="0"/>
          </a:p>
          <a:p>
            <a:r>
              <a:rPr lang="en-US" dirty="0" smtClean="0"/>
              <a:t>* </a:t>
            </a:r>
            <a:r>
              <a:rPr lang="en-US" dirty="0" err="1" smtClean="0"/>
              <a:t>Bilirubin</a:t>
            </a:r>
            <a:r>
              <a:rPr lang="en-US" dirty="0" smtClean="0"/>
              <a:t>:</a:t>
            </a:r>
          </a:p>
          <a:p>
            <a:r>
              <a:rPr lang="en-US" dirty="0" smtClean="0"/>
              <a:t>		 Total: 2.3 mg /dl</a:t>
            </a:r>
          </a:p>
          <a:p>
            <a:r>
              <a:rPr lang="en-US" dirty="0" smtClean="0"/>
              <a:t>		 Direct: 0.8 mg /dl</a:t>
            </a:r>
          </a:p>
          <a:p>
            <a:r>
              <a:rPr lang="en-US" dirty="0" smtClean="0"/>
              <a:t>		 Indirect: 1.5 mg /dl</a:t>
            </a:r>
          </a:p>
          <a:p>
            <a:pPr lvl="0"/>
            <a:r>
              <a:rPr lang="en-US" dirty="0" smtClean="0"/>
              <a:t>Abdomen-ultrasound:  </a:t>
            </a:r>
            <a:r>
              <a:rPr lang="en-US" dirty="0" err="1" smtClean="0"/>
              <a:t>splenomegaly</a:t>
            </a:r>
            <a:endParaRPr lang="en-US" dirty="0" smtClean="0"/>
          </a:p>
          <a:p>
            <a:r>
              <a:rPr lang="en-US" dirty="0" smtClean="0"/>
              <a:t>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457200" y="274638"/>
            <a:ext cx="8229600" cy="868362"/>
          </a:xfrm>
        </p:spPr>
        <p:txBody>
          <a:bodyPr>
            <a:normAutofit/>
          </a:bodyPr>
          <a:lstStyle/>
          <a:p>
            <a:pPr eaLnBrk="1" hangingPunct="1">
              <a:defRPr/>
            </a:pPr>
            <a:r>
              <a:rPr lang="en-US" sz="3600" b="0" dirty="0" smtClean="0">
                <a:latin typeface="Times New Roman" pitchFamily="18" charset="0"/>
                <a:cs typeface="Times New Roman" pitchFamily="18" charset="0"/>
              </a:rPr>
              <a:t>LỊCH SỬ BỆNH</a:t>
            </a:r>
          </a:p>
        </p:txBody>
      </p:sp>
      <p:sp>
        <p:nvSpPr>
          <p:cNvPr id="13315" name="Rectangle 3"/>
          <p:cNvSpPr>
            <a:spLocks noGrp="1" noChangeArrowheads="1"/>
          </p:cNvSpPr>
          <p:nvPr>
            <p:ph idx="1"/>
          </p:nvPr>
        </p:nvSpPr>
        <p:spPr>
          <a:xfrm>
            <a:off x="0" y="1066800"/>
            <a:ext cx="9144000" cy="5791200"/>
          </a:xfrm>
        </p:spPr>
        <p:txBody>
          <a:bodyPr>
            <a:normAutofit/>
          </a:bodyPr>
          <a:lstStyle/>
          <a:p>
            <a:pPr marL="609600" indent="-609600" eaLnBrk="1" hangingPunct="1">
              <a:lnSpc>
                <a:spcPct val="150000"/>
              </a:lnSpc>
              <a:buFont typeface="Wingdings" pitchFamily="2" charset="2"/>
              <a:buAutoNum type="arabicPeriod"/>
              <a:defRPr/>
            </a:pPr>
            <a:r>
              <a:rPr lang="en-US" sz="2400" dirty="0" smtClean="0">
                <a:latin typeface="Times New Roman" pitchFamily="18" charset="0"/>
                <a:cs typeface="Times New Roman" pitchFamily="18" charset="0"/>
              </a:rPr>
              <a:t>Galen, </a:t>
            </a:r>
            <a:r>
              <a:rPr lang="en-US" sz="2400" dirty="0" err="1" smtClean="0">
                <a:latin typeface="Times New Roman" pitchFamily="18" charset="0"/>
                <a:cs typeface="Times New Roman" pitchFamily="18" charset="0"/>
              </a:rPr>
              <a:t>mô</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tả</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lần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thế</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kỷ</a:t>
            </a:r>
            <a:r>
              <a:rPr lang="en-US" sz="2400" dirty="0" smtClean="0">
                <a:latin typeface="Times New Roman" pitchFamily="18" charset="0"/>
                <a:cs typeface="Times New Roman" pitchFamily="18" charset="0"/>
              </a:rPr>
              <a:t> II</a:t>
            </a:r>
          </a:p>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Vanlair</a:t>
            </a:r>
            <a:r>
              <a:rPr lang="en-US" sz="2400" dirty="0" smtClean="0">
                <a:latin typeface="Times New Roman" pitchFamily="18" charset="0"/>
                <a:cs typeface="Times New Roman" pitchFamily="18" charset="0"/>
              </a:rPr>
              <a:t> &amp;Masius  </a:t>
            </a:r>
            <a:r>
              <a:rPr lang="en-US" sz="2400" dirty="0" err="1" smtClean="0">
                <a:latin typeface="Times New Roman" pitchFamily="18" charset="0"/>
                <a:cs typeface="Times New Roman" pitchFamily="18" charset="0"/>
              </a:rPr>
              <a:t>phát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bệnh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hình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truyền</a:t>
            </a:r>
            <a:endParaRPr lang="en-US" sz="2400" dirty="0" smtClean="0">
              <a:latin typeface="Times New Roman" pitchFamily="18" charset="0"/>
              <a:cs typeface="Times New Roman" pitchFamily="18" charset="0"/>
            </a:endParaRPr>
          </a:p>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Minkowski</a:t>
            </a:r>
            <a:r>
              <a:rPr lang="en-US" sz="2400" dirty="0" smtClean="0">
                <a:latin typeface="Times New Roman" pitchFamily="18" charset="0"/>
                <a:cs typeface="Times New Roman" pitchFamily="18" charset="0"/>
              </a:rPr>
              <a:t> &amp;</a:t>
            </a:r>
            <a:r>
              <a:rPr lang="en-US" sz="2400" dirty="0" err="1" smtClean="0">
                <a:latin typeface="Times New Roman" pitchFamily="18" charset="0"/>
                <a:cs typeface="Times New Roman" pitchFamily="18" charset="0"/>
              </a:rPr>
              <a:t>Chauffard</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thiếu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máu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tán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bẩm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sinh</a:t>
            </a:r>
            <a:r>
              <a:rPr lang="en-US" sz="2400" dirty="0" smtClean="0">
                <a:latin typeface="Times New Roman" pitchFamily="18" charset="0"/>
                <a:cs typeface="Times New Roman" pitchFamily="18" charset="0"/>
              </a:rPr>
              <a:t>.</a:t>
            </a:r>
          </a:p>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Hayem</a:t>
            </a:r>
            <a:r>
              <a:rPr lang="en-US" sz="2400" dirty="0" smtClean="0">
                <a:latin typeface="Times New Roman" pitchFamily="18" charset="0"/>
                <a:cs typeface="Times New Roman" pitchFamily="18" charset="0"/>
              </a:rPr>
              <a:t> &amp;</a:t>
            </a:r>
            <a:r>
              <a:rPr lang="en-US" sz="2400" dirty="0" err="1" smtClean="0">
                <a:latin typeface="Times New Roman" pitchFamily="18" charset="0"/>
                <a:cs typeface="Times New Roman" pitchFamily="18" charset="0"/>
              </a:rPr>
              <a:t>Widal</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mô</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tả</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thiếu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máu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tán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bẩm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sinh</a:t>
            </a:r>
            <a:endParaRPr lang="en-US" sz="2400" dirty="0" smtClean="0">
              <a:latin typeface="Times New Roman" pitchFamily="18" charset="0"/>
              <a:cs typeface="Times New Roman" pitchFamily="18" charset="0"/>
            </a:endParaRPr>
          </a:p>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Lederer</a:t>
            </a:r>
            <a:r>
              <a:rPr lang="en-US" sz="2400" dirty="0" smtClean="0">
                <a:latin typeface="Times New Roman" pitchFamily="18" charset="0"/>
                <a:cs typeface="Times New Roman" pitchFamily="18" charset="0"/>
              </a:rPr>
              <a:t> &amp;Brill: </a:t>
            </a:r>
            <a:r>
              <a:rPr lang="en-US" sz="2400" dirty="0" err="1" smtClean="0">
                <a:latin typeface="Times New Roman" pitchFamily="18" charset="0"/>
                <a:cs typeface="Times New Roman" pitchFamily="18" charset="0"/>
              </a:rPr>
              <a:t>mô</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tả</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tán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vô</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căn</a:t>
            </a:r>
            <a:r>
              <a:rPr lang="en-US" sz="2400" dirty="0" smtClean="0">
                <a:latin typeface="Times New Roman" pitchFamily="18" charset="0"/>
                <a:cs typeface="Times New Roman" pitchFamily="18" charset="0"/>
              </a:rPr>
              <a:t> </a:t>
            </a:r>
          </a:p>
          <a:p>
            <a:pPr marL="609600" indent="-609600" eaLnBrk="1" hangingPunct="1">
              <a:lnSpc>
                <a:spcPct val="150000"/>
              </a:lnSpc>
              <a:buFont typeface="Wingdings" pitchFamily="2" charset="2"/>
              <a:buAutoNum type="arabicPeriod"/>
              <a:defRPr/>
            </a:pPr>
            <a:r>
              <a:rPr lang="en-US" sz="2400" dirty="0" smtClean="0">
                <a:latin typeface="Times New Roman" pitchFamily="18" charset="0"/>
                <a:cs typeface="Times New Roman" pitchFamily="18" charset="0"/>
              </a:rPr>
              <a:t>1930-1950: </a:t>
            </a:r>
            <a:r>
              <a:rPr lang="en-US" sz="2400" dirty="0" err="1" smtClean="0">
                <a:latin typeface="Times New Roman" pitchFamily="18" charset="0"/>
                <a:cs typeface="Times New Roman" pitchFamily="18" charset="0"/>
              </a:rPr>
              <a:t>chẩn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đoán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biệt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trường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hợp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tán</a:t>
            </a:r>
            <a:r>
              <a:rPr lang="en-US" sz="2400" dirty="0" smtClean="0">
                <a:latin typeface="Times New Roman" pitchFamily="18" charset="0"/>
                <a:cs typeface="Times New Roman" pitchFamily="18" charset="0"/>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85800"/>
            <a:ext cx="9144000" cy="6172200"/>
          </a:xfrm>
        </p:spPr>
        <p:txBody>
          <a:bodyPr>
            <a:normAutofit fontScale="70000" lnSpcReduction="20000"/>
          </a:bodyPr>
          <a:lstStyle/>
          <a:p>
            <a:r>
              <a:rPr lang="en-US" b="1" i="1" dirty="0" smtClean="0"/>
              <a:t>At 8 years of age:</a:t>
            </a:r>
            <a:endParaRPr lang="en-US" dirty="0" smtClean="0"/>
          </a:p>
          <a:p>
            <a:r>
              <a:rPr lang="en-US" dirty="0" smtClean="0"/>
              <a:t>* CBC:</a:t>
            </a:r>
          </a:p>
          <a:p>
            <a:r>
              <a:rPr lang="en-US" dirty="0" smtClean="0"/>
              <a:t>RBC: 3.21 x 10</a:t>
            </a:r>
            <a:r>
              <a:rPr lang="en-US" baseline="30000" dirty="0" smtClean="0"/>
              <a:t>6</a:t>
            </a:r>
            <a:r>
              <a:rPr lang="en-US" dirty="0" smtClean="0"/>
              <a:t> / mm</a:t>
            </a:r>
            <a:r>
              <a:rPr lang="en-US" baseline="30000" dirty="0" smtClean="0"/>
              <a:t>3</a:t>
            </a:r>
            <a:r>
              <a:rPr lang="en-US" dirty="0" smtClean="0"/>
              <a:t>. Hemoglobin: 8.2 g/dl. </a:t>
            </a:r>
            <a:r>
              <a:rPr lang="en-US" dirty="0" err="1" smtClean="0"/>
              <a:t>Hematocrit</a:t>
            </a:r>
            <a:r>
              <a:rPr lang="en-US" dirty="0" smtClean="0"/>
              <a:t>: 23.3%. </a:t>
            </a:r>
          </a:p>
          <a:p>
            <a:r>
              <a:rPr lang="en-US" dirty="0" smtClean="0"/>
              <a:t>MCV: 72.5 </a:t>
            </a:r>
            <a:r>
              <a:rPr lang="en-US" dirty="0" err="1" smtClean="0"/>
              <a:t>fL.</a:t>
            </a:r>
            <a:r>
              <a:rPr lang="en-US" dirty="0" smtClean="0"/>
              <a:t> MCH: 25.4 pg. MCHC: 35.1 g/dl.</a:t>
            </a:r>
          </a:p>
          <a:p>
            <a:r>
              <a:rPr lang="en-US" dirty="0" smtClean="0"/>
              <a:t>	WBC: 11.6 x 10</a:t>
            </a:r>
            <a:r>
              <a:rPr lang="en-US" baseline="30000" dirty="0" smtClean="0"/>
              <a:t>3</a:t>
            </a:r>
            <a:r>
              <a:rPr lang="en-US" dirty="0" smtClean="0"/>
              <a:t> / mm</a:t>
            </a:r>
            <a:r>
              <a:rPr lang="en-US" baseline="30000" dirty="0" smtClean="0"/>
              <a:t>3</a:t>
            </a:r>
            <a:r>
              <a:rPr lang="en-US" dirty="0" smtClean="0"/>
              <a:t> </a:t>
            </a:r>
          </a:p>
          <a:p>
            <a:r>
              <a:rPr lang="en-US" dirty="0" smtClean="0"/>
              <a:t>		Differential: Lymphocytes 36.8%, </a:t>
            </a:r>
            <a:r>
              <a:rPr lang="en-US" dirty="0" err="1" smtClean="0"/>
              <a:t>Neutrophils</a:t>
            </a:r>
            <a:r>
              <a:rPr lang="en-US" dirty="0" smtClean="0"/>
              <a:t> 56.8%</a:t>
            </a:r>
          </a:p>
          <a:p>
            <a:r>
              <a:rPr lang="en-US" b="1" dirty="0" smtClean="0"/>
              <a:t>			</a:t>
            </a:r>
            <a:r>
              <a:rPr lang="en-US" dirty="0" smtClean="0"/>
              <a:t>Platelets: 386,000 / m</a:t>
            </a:r>
            <a:r>
              <a:rPr lang="en-US" baseline="30000" dirty="0" smtClean="0"/>
              <a:t>3</a:t>
            </a:r>
            <a:endParaRPr lang="en-US" b="1" dirty="0" smtClean="0"/>
          </a:p>
          <a:p>
            <a:r>
              <a:rPr lang="en-US" dirty="0" smtClean="0"/>
              <a:t>* </a:t>
            </a:r>
            <a:r>
              <a:rPr lang="en-US" dirty="0" err="1" smtClean="0"/>
              <a:t>Bilirubin</a:t>
            </a:r>
            <a:r>
              <a:rPr lang="en-US" dirty="0" smtClean="0"/>
              <a:t>:</a:t>
            </a:r>
          </a:p>
          <a:p>
            <a:r>
              <a:rPr lang="en-US" dirty="0" smtClean="0"/>
              <a:t>	Total: 8.2 mg /dl</a:t>
            </a:r>
          </a:p>
          <a:p>
            <a:r>
              <a:rPr lang="en-US" dirty="0" smtClean="0"/>
              <a:t>	Direct: 0.5 mg /dl</a:t>
            </a:r>
          </a:p>
          <a:p>
            <a:r>
              <a:rPr lang="en-US" dirty="0" smtClean="0"/>
              <a:t>	Indirect: 7.5 mg /dl</a:t>
            </a:r>
          </a:p>
          <a:p>
            <a:r>
              <a:rPr lang="en-US" dirty="0" smtClean="0"/>
              <a:t>		* Serum iron: 0.2 </a:t>
            </a:r>
            <a:r>
              <a:rPr lang="en-US" dirty="0" smtClean="0">
                <a:sym typeface="Symbol"/>
              </a:rPr>
              <a:t></a:t>
            </a:r>
            <a:r>
              <a:rPr lang="en-US" dirty="0" smtClean="0"/>
              <a:t>mol/l</a:t>
            </a:r>
          </a:p>
          <a:p>
            <a:r>
              <a:rPr lang="en-US" dirty="0" smtClean="0"/>
              <a:t>		* </a:t>
            </a:r>
            <a:r>
              <a:rPr lang="en-US" dirty="0" err="1" smtClean="0"/>
              <a:t>Ferritin</a:t>
            </a:r>
            <a:r>
              <a:rPr lang="en-US" dirty="0" smtClean="0"/>
              <a:t>: 331 </a:t>
            </a:r>
            <a:r>
              <a:rPr lang="en-US" dirty="0" err="1" smtClean="0"/>
              <a:t>ng</a:t>
            </a:r>
            <a:r>
              <a:rPr lang="en-US" dirty="0" smtClean="0"/>
              <a:t>/ml</a:t>
            </a:r>
          </a:p>
          <a:p>
            <a:r>
              <a:rPr lang="en-US" dirty="0" smtClean="0"/>
              <a:t>* Abdomen-ultrasound:  </a:t>
            </a:r>
            <a:r>
              <a:rPr lang="en-US" dirty="0" err="1" smtClean="0"/>
              <a:t>splenomegaly</a:t>
            </a:r>
            <a:endParaRPr lang="en-US" dirty="0" smtClean="0"/>
          </a:p>
          <a:p>
            <a:r>
              <a:rPr lang="en-US" dirty="0" smtClean="0"/>
              <a:t> </a:t>
            </a:r>
          </a:p>
          <a:p>
            <a:r>
              <a:rPr lang="en-US" b="1" dirty="0" smtClean="0"/>
              <a:t>Diagnosis: Hemolytic anemia, unknown etiology</a:t>
            </a:r>
          </a:p>
          <a:p>
            <a:r>
              <a:rPr lang="en-US" dirty="0" smtClean="0"/>
              <a:t> </a:t>
            </a:r>
          </a:p>
          <a:p>
            <a:r>
              <a:rPr lang="en-US" dirty="0" smtClean="0"/>
              <a:t> </a:t>
            </a:r>
          </a:p>
          <a:p>
            <a:endParaRPr lang="en-US" dirty="0" smtClean="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6" name="Content Placeholder 5"/>
          <p:cNvSpPr>
            <a:spLocks noGrp="1"/>
          </p:cNvSpPr>
          <p:nvPr>
            <p:ph sz="half" idx="2"/>
          </p:nvPr>
        </p:nvSpPr>
        <p:spPr/>
        <p:txBody>
          <a:bodyPr/>
          <a:lstStyle/>
          <a:p>
            <a:endParaRPr lang="en-US"/>
          </a:p>
        </p:txBody>
      </p:sp>
      <p:pic>
        <p:nvPicPr>
          <p:cNvPr id="7" name="Content Placeholder 7" descr="DSC00622.JPG"/>
          <p:cNvPicPr>
            <a:picLocks noChangeAspect="1"/>
          </p:cNvPicPr>
          <p:nvPr/>
        </p:nvPicPr>
        <p:blipFill>
          <a:blip r:embed="rId2" cstate="print"/>
          <a:stretch>
            <a:fillRect/>
          </a:stretch>
        </p:blipFill>
        <p:spPr>
          <a:xfrm>
            <a:off x="4648200" y="457200"/>
            <a:ext cx="4267200" cy="5867400"/>
          </a:xfrm>
          <a:prstGeom prst="rect">
            <a:avLst/>
          </a:prstGeom>
        </p:spPr>
      </p:pic>
      <p:pic>
        <p:nvPicPr>
          <p:cNvPr id="8" name="Content Placeholder 6" descr="DSC00621.JPG"/>
          <p:cNvPicPr>
            <a:picLocks noGrp="1" noChangeAspect="1"/>
          </p:cNvPicPr>
          <p:nvPr>
            <p:ph sz="half" idx="1"/>
          </p:nvPr>
        </p:nvPicPr>
        <p:blipFill>
          <a:blip r:embed="rId3" cstate="print"/>
          <a:stretch>
            <a:fillRect/>
          </a:stretch>
        </p:blipFill>
        <p:spPr>
          <a:xfrm>
            <a:off x="457200" y="457200"/>
            <a:ext cx="4038600" cy="58674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7" name="Content Placeholder 6" descr="DSC00623.JPG"/>
          <p:cNvPicPr>
            <a:picLocks noGrp="1" noChangeAspect="1"/>
          </p:cNvPicPr>
          <p:nvPr>
            <p:ph sz="half" idx="1"/>
          </p:nvPr>
        </p:nvPicPr>
        <p:blipFill>
          <a:blip r:embed="rId2" cstate="print"/>
          <a:stretch>
            <a:fillRect/>
          </a:stretch>
        </p:blipFill>
        <p:spPr>
          <a:xfrm>
            <a:off x="541919" y="1600200"/>
            <a:ext cx="3869161" cy="4525963"/>
          </a:xfrm>
        </p:spPr>
      </p:pic>
      <p:pic>
        <p:nvPicPr>
          <p:cNvPr id="8" name="Content Placeholder 7" descr="DSC00624.JPG"/>
          <p:cNvPicPr>
            <a:picLocks noGrp="1" noChangeAspect="1"/>
          </p:cNvPicPr>
          <p:nvPr>
            <p:ph sz="half" idx="2"/>
          </p:nvPr>
        </p:nvPicPr>
        <p:blipFill>
          <a:blip r:embed="rId3" cstate="print"/>
          <a:stretch>
            <a:fillRect/>
          </a:stretch>
        </p:blipFill>
        <p:spPr>
          <a:xfrm>
            <a:off x="4876800" y="1600200"/>
            <a:ext cx="3810000" cy="4525963"/>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6" descr="DSC00641.JPG"/>
          <p:cNvPicPr>
            <a:picLocks noGrp="1" noChangeAspect="1"/>
          </p:cNvPicPr>
          <p:nvPr>
            <p:ph sz="half" idx="1"/>
          </p:nvPr>
        </p:nvPicPr>
        <p:blipFill>
          <a:blip r:embed="rId2" cstate="print"/>
          <a:stretch>
            <a:fillRect/>
          </a:stretch>
        </p:blipFill>
        <p:spPr>
          <a:xfrm>
            <a:off x="457200" y="1692226"/>
            <a:ext cx="4038600" cy="4341911"/>
          </a:xfrm>
        </p:spPr>
      </p:pic>
      <p:pic>
        <p:nvPicPr>
          <p:cNvPr id="6" name="Content Placeholder 7" descr="DSC00645.JPG"/>
          <p:cNvPicPr>
            <a:picLocks noGrp="1" noChangeAspect="1"/>
          </p:cNvPicPr>
          <p:nvPr>
            <p:ph sz="half" idx="2"/>
          </p:nvPr>
        </p:nvPicPr>
        <p:blipFill>
          <a:blip r:embed="rId3" cstate="print"/>
          <a:stretch>
            <a:fillRect/>
          </a:stretch>
        </p:blipFill>
        <p:spPr>
          <a:xfrm>
            <a:off x="4648200" y="1692226"/>
            <a:ext cx="4038600" cy="4341911"/>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6" descr="DSC00648.JPG"/>
          <p:cNvPicPr>
            <a:picLocks noGrp="1" noChangeAspect="1"/>
          </p:cNvPicPr>
          <p:nvPr>
            <p:ph sz="half" idx="1"/>
          </p:nvPr>
        </p:nvPicPr>
        <p:blipFill>
          <a:blip r:embed="rId2" cstate="print"/>
          <a:stretch>
            <a:fillRect/>
          </a:stretch>
        </p:blipFill>
        <p:spPr>
          <a:xfrm>
            <a:off x="457200" y="1769092"/>
            <a:ext cx="4038600" cy="4188179"/>
          </a:xfrm>
        </p:spPr>
      </p:pic>
      <p:pic>
        <p:nvPicPr>
          <p:cNvPr id="6" name="Content Placeholder 7" descr="DSC00650.JPG"/>
          <p:cNvPicPr>
            <a:picLocks noGrp="1" noChangeAspect="1"/>
          </p:cNvPicPr>
          <p:nvPr>
            <p:ph sz="half" idx="2"/>
          </p:nvPr>
        </p:nvPicPr>
        <p:blipFill>
          <a:blip r:embed="rId3" cstate="print"/>
          <a:stretch>
            <a:fillRect/>
          </a:stretch>
        </p:blipFill>
        <p:spPr>
          <a:xfrm>
            <a:off x="4648200" y="1729620"/>
            <a:ext cx="4038600" cy="4267122"/>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6" descr="DSC00656.JPG"/>
          <p:cNvPicPr>
            <a:picLocks noGrp="1" noChangeAspect="1"/>
          </p:cNvPicPr>
          <p:nvPr>
            <p:ph sz="half" idx="1"/>
          </p:nvPr>
        </p:nvPicPr>
        <p:blipFill>
          <a:blip r:embed="rId2" cstate="print"/>
          <a:stretch>
            <a:fillRect/>
          </a:stretch>
        </p:blipFill>
        <p:spPr>
          <a:xfrm>
            <a:off x="457200" y="1615360"/>
            <a:ext cx="4038600" cy="4495643"/>
          </a:xfrm>
        </p:spPr>
      </p:pic>
      <p:pic>
        <p:nvPicPr>
          <p:cNvPr id="6" name="Content Placeholder 7" descr="DSC00657.JPG"/>
          <p:cNvPicPr>
            <a:picLocks noGrp="1" noChangeAspect="1"/>
          </p:cNvPicPr>
          <p:nvPr>
            <p:ph sz="half" idx="2"/>
          </p:nvPr>
        </p:nvPicPr>
        <p:blipFill>
          <a:blip r:embed="rId3" cstate="print"/>
          <a:stretch>
            <a:fillRect/>
          </a:stretch>
        </p:blipFill>
        <p:spPr>
          <a:xfrm>
            <a:off x="4700042" y="1600200"/>
            <a:ext cx="3934915" cy="4525963"/>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6" descr="DSC03736.JPG"/>
          <p:cNvPicPr>
            <a:picLocks noGrp="1" noChangeAspect="1"/>
          </p:cNvPicPr>
          <p:nvPr>
            <p:ph sz="half" idx="1"/>
          </p:nvPr>
        </p:nvPicPr>
        <p:blipFill>
          <a:blip r:embed="rId2" cstate="print"/>
          <a:stretch>
            <a:fillRect/>
          </a:stretch>
        </p:blipFill>
        <p:spPr>
          <a:xfrm>
            <a:off x="457200" y="1654831"/>
            <a:ext cx="4038600" cy="4416700"/>
          </a:xfrm>
        </p:spPr>
      </p:pic>
      <p:pic>
        <p:nvPicPr>
          <p:cNvPr id="6" name="Content Placeholder 7" descr="DSC03738.JPG"/>
          <p:cNvPicPr>
            <a:picLocks noGrp="1" noChangeAspect="1"/>
          </p:cNvPicPr>
          <p:nvPr>
            <p:ph sz="half" idx="2"/>
          </p:nvPr>
        </p:nvPicPr>
        <p:blipFill>
          <a:blip r:embed="rId3" cstate="print"/>
          <a:stretch>
            <a:fillRect/>
          </a:stretch>
        </p:blipFill>
        <p:spPr>
          <a:xfrm>
            <a:off x="4969744" y="1600200"/>
            <a:ext cx="3395511" cy="4525963"/>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DSC03739.JPG"/>
          <p:cNvPicPr>
            <a:picLocks noGrp="1" noChangeAspect="1"/>
          </p:cNvPicPr>
          <p:nvPr>
            <p:ph sz="half" idx="1"/>
          </p:nvPr>
        </p:nvPicPr>
        <p:blipFill>
          <a:blip r:embed="rId2" cstate="print"/>
          <a:stretch>
            <a:fillRect/>
          </a:stretch>
        </p:blipFill>
        <p:spPr>
          <a:xfrm>
            <a:off x="778744" y="1600200"/>
            <a:ext cx="3395511" cy="4525963"/>
          </a:xfrm>
        </p:spPr>
      </p:pic>
      <p:pic>
        <p:nvPicPr>
          <p:cNvPr id="6" name="Content Placeholder 5" descr="DSC03746.JPG"/>
          <p:cNvPicPr>
            <a:picLocks noGrp="1" noChangeAspect="1"/>
          </p:cNvPicPr>
          <p:nvPr>
            <p:ph sz="half" idx="2"/>
          </p:nvPr>
        </p:nvPicPr>
        <p:blipFill>
          <a:blip r:embed="rId3" cstate="print"/>
          <a:stretch>
            <a:fillRect/>
          </a:stretch>
        </p:blipFill>
        <p:spPr>
          <a:xfrm>
            <a:off x="4648200" y="1654831"/>
            <a:ext cx="4038600" cy="441670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DSC03745.JPG"/>
          <p:cNvPicPr>
            <a:picLocks noGrp="1" noChangeAspect="1"/>
          </p:cNvPicPr>
          <p:nvPr>
            <p:ph sz="half" idx="1"/>
          </p:nvPr>
        </p:nvPicPr>
        <p:blipFill>
          <a:blip r:embed="rId2" cstate="print"/>
          <a:stretch>
            <a:fillRect/>
          </a:stretch>
        </p:blipFill>
        <p:spPr>
          <a:xfrm>
            <a:off x="457200" y="2066170"/>
            <a:ext cx="4038600" cy="3594022"/>
          </a:xfrm>
        </p:spPr>
      </p:pic>
      <p:pic>
        <p:nvPicPr>
          <p:cNvPr id="6" name="Content Placeholder 5" descr="DSC03747.JPG"/>
          <p:cNvPicPr>
            <a:picLocks noGrp="1" noChangeAspect="1"/>
          </p:cNvPicPr>
          <p:nvPr>
            <p:ph sz="half" idx="2"/>
          </p:nvPr>
        </p:nvPicPr>
        <p:blipFill>
          <a:blip r:embed="rId3" cstate="print"/>
          <a:stretch>
            <a:fillRect/>
          </a:stretch>
        </p:blipFill>
        <p:spPr>
          <a:xfrm>
            <a:off x="4648200" y="2103565"/>
            <a:ext cx="4038600" cy="3519233"/>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DSC03748.JPG"/>
          <p:cNvPicPr>
            <a:picLocks noGrp="1" noChangeAspect="1"/>
          </p:cNvPicPr>
          <p:nvPr>
            <p:ph sz="half" idx="1"/>
          </p:nvPr>
        </p:nvPicPr>
        <p:blipFill>
          <a:blip r:embed="rId2" cstate="print"/>
          <a:stretch>
            <a:fillRect/>
          </a:stretch>
        </p:blipFill>
        <p:spPr>
          <a:xfrm>
            <a:off x="457200" y="1843881"/>
            <a:ext cx="4038600" cy="4038600"/>
          </a:xfrm>
        </p:spPr>
      </p:pic>
      <p:pic>
        <p:nvPicPr>
          <p:cNvPr id="6" name="Content Placeholder 5" descr="DSC03749.JPG"/>
          <p:cNvPicPr>
            <a:picLocks noGrp="1" noChangeAspect="1"/>
          </p:cNvPicPr>
          <p:nvPr>
            <p:ph sz="half" idx="2"/>
          </p:nvPr>
        </p:nvPicPr>
        <p:blipFill>
          <a:blip r:embed="rId3" cstate="print"/>
          <a:stretch>
            <a:fillRect/>
          </a:stretch>
        </p:blipFill>
        <p:spPr>
          <a:xfrm>
            <a:off x="4648200" y="1769092"/>
            <a:ext cx="4038600" cy="4188179"/>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0" y="274638"/>
            <a:ext cx="9144000" cy="1143000"/>
          </a:xfrm>
        </p:spPr>
        <p:txBody>
          <a:bodyPr>
            <a:normAutofit/>
          </a:bodyPr>
          <a:lstStyle/>
          <a:p>
            <a:pPr eaLnBrk="1" hangingPunct="1">
              <a:defRPr/>
            </a:pPr>
            <a:r>
              <a:rPr lang="en-US" sz="3600" dirty="0" smtClean="0">
                <a:latin typeface="Times New Roman" pitchFamily="18" charset="0"/>
                <a:cs typeface="Times New Roman" pitchFamily="18" charset="0"/>
              </a:rPr>
              <a:t> PHÂN LOẠI HUYẾT TÁN</a:t>
            </a:r>
            <a:endParaRPr lang="en-US" sz="3600" b="0" dirty="0" smtClean="0">
              <a:latin typeface="Times New Roman" pitchFamily="18" charset="0"/>
              <a:cs typeface="Times New Roman" pitchFamily="18" charset="0"/>
            </a:endParaRPr>
          </a:p>
        </p:txBody>
      </p:sp>
      <p:sp>
        <p:nvSpPr>
          <p:cNvPr id="9219" name="Rectangle 3"/>
          <p:cNvSpPr>
            <a:spLocks noGrp="1" noChangeArrowheads="1"/>
          </p:cNvSpPr>
          <p:nvPr>
            <p:ph idx="1"/>
          </p:nvPr>
        </p:nvSpPr>
        <p:spPr>
          <a:xfrm>
            <a:off x="0" y="1295400"/>
            <a:ext cx="9144000" cy="5334000"/>
          </a:xfrm>
        </p:spPr>
        <p:txBody>
          <a:bodyPr>
            <a:normAutofit lnSpcReduction="10000"/>
          </a:bodyPr>
          <a:lstStyle/>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Thời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tán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thời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xuất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cấp</a:t>
            </a:r>
            <a:r>
              <a:rPr lang="en-US" sz="2400" dirty="0" smtClean="0">
                <a:latin typeface="Times New Roman" pitchFamily="18" charset="0"/>
                <a:cs typeface="Times New Roman" pitchFamily="18" charset="0"/>
              </a:rPr>
              <a:t> hay </a:t>
            </a:r>
            <a:r>
              <a:rPr lang="en-US" sz="2400" dirty="0" err="1" smtClean="0">
                <a:latin typeface="Times New Roman" pitchFamily="18" charset="0"/>
                <a:cs typeface="Times New Roman" pitchFamily="18" charset="0"/>
              </a:rPr>
              <a:t>mãn</a:t>
            </a:r>
            <a:r>
              <a:rPr lang="en-US" sz="2400" dirty="0" smtClean="0">
                <a:latin typeface="Times New Roman" pitchFamily="18" charset="0"/>
                <a:cs typeface="Times New Roman" pitchFamily="18" charset="0"/>
              </a:rPr>
              <a:t>.</a:t>
            </a:r>
          </a:p>
          <a:p>
            <a:pPr marL="609600" indent="-609600">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Vị</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trí</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tán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nội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mạch</a:t>
            </a:r>
            <a:r>
              <a:rPr lang="en-US" sz="2400" dirty="0" smtClean="0">
                <a:latin typeface="Times New Roman" pitchFamily="18" charset="0"/>
                <a:cs typeface="Times New Roman" pitchFamily="18" charset="0"/>
              </a:rPr>
              <a:t> hay </a:t>
            </a:r>
            <a:r>
              <a:rPr lang="en-US" sz="2400" dirty="0" err="1" smtClean="0">
                <a:latin typeface="Times New Roman" pitchFamily="18" charset="0"/>
                <a:cs typeface="Times New Roman" pitchFamily="18" charset="0"/>
              </a:rPr>
              <a:t>ngoại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mạch</a:t>
            </a:r>
            <a:endParaRPr lang="en-US" sz="2400" dirty="0" smtClean="0">
              <a:latin typeface="Times New Roman" pitchFamily="18" charset="0"/>
              <a:cs typeface="Times New Roman" pitchFamily="18" charset="0"/>
            </a:endParaRPr>
          </a:p>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Nguyên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truyền</a:t>
            </a:r>
            <a:r>
              <a:rPr lang="en-US" sz="2400" dirty="0" smtClean="0">
                <a:latin typeface="Times New Roman" pitchFamily="18" charset="0"/>
                <a:cs typeface="Times New Roman" pitchFamily="18" charset="0"/>
              </a:rPr>
              <a:t> hay </a:t>
            </a:r>
            <a:r>
              <a:rPr lang="en-US" sz="2400" dirty="0" err="1" smtClean="0">
                <a:latin typeface="Times New Roman" pitchFamily="18" charset="0"/>
                <a:cs typeface="Times New Roman" pitchFamily="18" charset="0"/>
              </a:rPr>
              <a:t>mắc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phải</a:t>
            </a:r>
            <a:endParaRPr lang="en-US" sz="2400" dirty="0" smtClean="0">
              <a:latin typeface="Times New Roman" pitchFamily="18" charset="0"/>
              <a:cs typeface="Times New Roman" pitchFamily="18" charset="0"/>
            </a:endParaRPr>
          </a:p>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Nguyên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tại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hay </a:t>
            </a:r>
            <a:r>
              <a:rPr lang="en-US" sz="2400" dirty="0" err="1" smtClean="0">
                <a:latin typeface="Times New Roman" pitchFamily="18" charset="0"/>
                <a:cs typeface="Times New Roman" pitchFamily="18" charset="0"/>
              </a:rPr>
              <a:t>ngoài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endParaRPr lang="en-US" sz="2400" dirty="0" smtClean="0">
              <a:latin typeface="Times New Roman" pitchFamily="18" charset="0"/>
              <a:cs typeface="Times New Roman" pitchFamily="18" charset="0"/>
            </a:endParaRPr>
          </a:p>
          <a:p>
            <a:pPr marL="609600" indent="-6096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Phối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hợp</a:t>
            </a:r>
            <a:r>
              <a:rPr lang="en-US" sz="2400" dirty="0" smtClean="0">
                <a:latin typeface="Times New Roman" pitchFamily="18" charset="0"/>
                <a:cs typeface="Times New Roman" pitchFamily="18" charset="0"/>
              </a:rPr>
              <a:t>:</a:t>
            </a:r>
          </a:p>
          <a:p>
            <a:pPr marL="990600" lvl="1" indent="-5334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Khiếm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tại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bệnh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truyền</a:t>
            </a:r>
            <a:r>
              <a:rPr lang="en-US" sz="2400" dirty="0" smtClean="0">
                <a:latin typeface="Times New Roman" pitchFamily="18" charset="0"/>
                <a:cs typeface="Times New Roman" pitchFamily="18" charset="0"/>
              </a:rPr>
              <a:t>  </a:t>
            </a:r>
          </a:p>
          <a:p>
            <a:pPr marL="990600" lvl="1" indent="-5334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Khiếm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ngoài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bệnh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mắc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phải</a:t>
            </a:r>
            <a:endParaRPr lang="en-US" sz="2400" dirty="0" smtClean="0">
              <a:latin typeface="Times New Roman" pitchFamily="18" charset="0"/>
              <a:cs typeface="Times New Roman" pitchFamily="18" charset="0"/>
            </a:endParaRPr>
          </a:p>
          <a:p>
            <a:pPr marL="990600" lvl="1" indent="-5334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Ngoại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lệ</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tiểu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sắc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tố</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kịch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phát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về</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đêm</a:t>
            </a:r>
            <a:endParaRPr lang="en-US" sz="2400" dirty="0" smtClean="0">
              <a:latin typeface="Times New Roman" pitchFamily="18" charset="0"/>
              <a:cs typeface="Times New Roman" pitchFamily="18" charset="0"/>
            </a:endParaRPr>
          </a:p>
          <a:p>
            <a:pPr marL="990600" lvl="1" indent="-533400" eaLnBrk="1" hangingPunct="1">
              <a:lnSpc>
                <a:spcPct val="150000"/>
              </a:lnSpc>
              <a:buFont typeface="Wingdings" pitchFamily="2" charset="2"/>
              <a:buAutoNum type="arabicPeriod"/>
              <a:defRPr/>
            </a:pPr>
            <a:r>
              <a:rPr lang="en-US" sz="2400" dirty="0" err="1" smtClean="0">
                <a:latin typeface="Times New Roman" pitchFamily="18" charset="0"/>
                <a:cs typeface="Times New Roman" pitchFamily="18" charset="0"/>
              </a:rPr>
              <a:t>Thiếu</a:t>
            </a:r>
            <a:r>
              <a:rPr lang="en-US" sz="2400" dirty="0" smtClean="0">
                <a:latin typeface="Times New Roman" pitchFamily="18" charset="0"/>
                <a:cs typeface="Times New Roman" pitchFamily="18" charset="0"/>
              </a:rPr>
              <a:t> men G6PD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DSC03750.JPG"/>
          <p:cNvPicPr>
            <a:picLocks noGrp="1" noChangeAspect="1"/>
          </p:cNvPicPr>
          <p:nvPr>
            <p:ph sz="half" idx="1"/>
          </p:nvPr>
        </p:nvPicPr>
        <p:blipFill>
          <a:blip r:embed="rId2" cstate="print"/>
          <a:stretch>
            <a:fillRect/>
          </a:stretch>
        </p:blipFill>
        <p:spPr>
          <a:xfrm>
            <a:off x="457200" y="1843881"/>
            <a:ext cx="4038600" cy="4038600"/>
          </a:xfrm>
        </p:spPr>
      </p:pic>
      <p:pic>
        <p:nvPicPr>
          <p:cNvPr id="6" name="Content Placeholder 5" descr="DSC03753.JPG"/>
          <p:cNvPicPr>
            <a:picLocks noGrp="1" noChangeAspect="1"/>
          </p:cNvPicPr>
          <p:nvPr>
            <p:ph sz="half" idx="2"/>
          </p:nvPr>
        </p:nvPicPr>
        <p:blipFill>
          <a:blip r:embed="rId3" cstate="print"/>
          <a:stretch>
            <a:fillRect/>
          </a:stretch>
        </p:blipFill>
        <p:spPr>
          <a:xfrm>
            <a:off x="4969744" y="1600200"/>
            <a:ext cx="3395511" cy="4525963"/>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DSC03757.JPG"/>
          <p:cNvPicPr>
            <a:picLocks noGrp="1" noChangeAspect="1"/>
          </p:cNvPicPr>
          <p:nvPr>
            <p:ph sz="half" idx="1"/>
          </p:nvPr>
        </p:nvPicPr>
        <p:blipFill>
          <a:blip r:embed="rId2" cstate="print"/>
          <a:stretch>
            <a:fillRect/>
          </a:stretch>
        </p:blipFill>
        <p:spPr>
          <a:xfrm>
            <a:off x="778744" y="1600200"/>
            <a:ext cx="3395511" cy="4525963"/>
          </a:xfrm>
        </p:spPr>
      </p:pic>
      <p:pic>
        <p:nvPicPr>
          <p:cNvPr id="6" name="Content Placeholder 5" descr="DSC03758.JPG"/>
          <p:cNvPicPr>
            <a:picLocks noGrp="1" noChangeAspect="1"/>
          </p:cNvPicPr>
          <p:nvPr>
            <p:ph sz="half" idx="2"/>
          </p:nvPr>
        </p:nvPicPr>
        <p:blipFill>
          <a:blip r:embed="rId3" cstate="print"/>
          <a:stretch>
            <a:fillRect/>
          </a:stretch>
        </p:blipFill>
        <p:spPr>
          <a:xfrm>
            <a:off x="4969744" y="1600200"/>
            <a:ext cx="3395511" cy="4525963"/>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BỆNH  HỒNG CẦU HÌNH CẦU </a:t>
            </a:r>
            <a:endParaRPr lang="en-US" sz="3600"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2000" dirty="0" err="1" smtClean="0">
                <a:latin typeface="Times New Roman" pitchFamily="18" charset="0"/>
                <a:cs typeface="Times New Roman" pitchFamily="18" charset="0"/>
              </a:rPr>
              <a:t>Tên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Châu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Gia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Kiệt</a:t>
            </a:r>
            <a:r>
              <a:rPr lang="en-US" sz="2000" dirty="0" smtClean="0">
                <a:latin typeface="Times New Roman" pitchFamily="18" charset="0"/>
                <a:cs typeface="Times New Roman" pitchFamily="18" charset="0"/>
              </a:rPr>
              <a:t>, 8T, </a:t>
            </a:r>
            <a:r>
              <a:rPr lang="en-US" sz="2000" dirty="0" err="1" smtClean="0">
                <a:latin typeface="Times New Roman" pitchFamily="18" charset="0"/>
                <a:cs typeface="Times New Roman" pitchFamily="18" charset="0"/>
              </a:rPr>
              <a:t>nam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Bạc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Liêu</a:t>
            </a:r>
            <a:r>
              <a:rPr lang="en-US" sz="2000" dirty="0" smtClean="0">
                <a:latin typeface="Times New Roman" pitchFamily="18" charset="0"/>
                <a:cs typeface="Times New Roman" pitchFamily="18" charset="0"/>
              </a:rPr>
              <a:t>, 424680/12</a:t>
            </a:r>
          </a:p>
          <a:p>
            <a:pPr>
              <a:lnSpc>
                <a:spcPct val="150000"/>
              </a:lnSpc>
            </a:pPr>
            <a:r>
              <a:rPr lang="en-US" sz="2000" dirty="0" smtClean="0">
                <a:latin typeface="Times New Roman" pitchFamily="18" charset="0"/>
                <a:cs typeface="Times New Roman" pitchFamily="18" charset="0"/>
              </a:rPr>
              <a:t>LDVV: </a:t>
            </a:r>
            <a:r>
              <a:rPr lang="en-US" sz="2000" dirty="0" err="1" smtClean="0">
                <a:latin typeface="Times New Roman" pitchFamily="18" charset="0"/>
                <a:cs typeface="Times New Roman" pitchFamily="18" charset="0"/>
              </a:rPr>
              <a:t>Sốt</a:t>
            </a:r>
            <a:r>
              <a:rPr lang="en-US" sz="2000" dirty="0" smtClean="0">
                <a:latin typeface="Times New Roman" pitchFamily="18" charset="0"/>
                <a:cs typeface="Times New Roman" pitchFamily="18" charset="0"/>
              </a:rPr>
              <a:t>  6 </a:t>
            </a:r>
            <a:r>
              <a:rPr lang="en-US" sz="2000" dirty="0" err="1" smtClean="0">
                <a:latin typeface="Times New Roman" pitchFamily="18" charset="0"/>
                <a:cs typeface="Times New Roman" pitchFamily="18" charset="0"/>
              </a:rPr>
              <a:t>ngày</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BS: </a:t>
            </a:r>
          </a:p>
          <a:p>
            <a:pPr lvl="1">
              <a:lnSpc>
                <a:spcPct val="150000"/>
              </a:lnSpc>
            </a:pPr>
            <a:r>
              <a:rPr lang="en-US" sz="2000" dirty="0" smtClean="0">
                <a:latin typeface="Times New Roman" pitchFamily="18" charset="0"/>
                <a:cs typeface="Times New Roman" pitchFamily="18" charset="0"/>
              </a:rPr>
              <a:t>N1-6:  </a:t>
            </a:r>
            <a:r>
              <a:rPr lang="en-US" sz="2000" dirty="0" err="1" smtClean="0">
                <a:latin typeface="Times New Roman" pitchFamily="18" charset="0"/>
                <a:cs typeface="Times New Roman" pitchFamily="18" charset="0"/>
              </a:rPr>
              <a:t>sốt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cao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uống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thuốc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không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đở</a:t>
            </a:r>
            <a:r>
              <a:rPr lang="en-US" sz="2000" dirty="0" smtClean="0">
                <a:latin typeface="Times New Roman" pitchFamily="18" charset="0"/>
                <a:cs typeface="Times New Roman" pitchFamily="18" charset="0"/>
              </a:rPr>
              <a:t> </a:t>
            </a:r>
          </a:p>
          <a:p>
            <a:pPr>
              <a:lnSpc>
                <a:spcPct val="150000"/>
              </a:lnSpc>
            </a:pPr>
            <a:r>
              <a:rPr lang="en-US" sz="2000" dirty="0" smtClean="0">
                <a:latin typeface="Times New Roman" pitchFamily="18" charset="0"/>
                <a:cs typeface="Times New Roman" pitchFamily="18" charset="0"/>
              </a:rPr>
              <a:t>TS: con 2/2 ,</a:t>
            </a:r>
            <a:r>
              <a:rPr lang="en-US" sz="2000" dirty="0" err="1" smtClean="0">
                <a:latin typeface="Times New Roman" pitchFamily="18" charset="0"/>
                <a:cs typeface="Times New Roman" pitchFamily="18" charset="0"/>
              </a:rPr>
              <a:t>đi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học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được</a:t>
            </a:r>
            <a:endParaRPr lang="en-US" sz="2000" dirty="0" smtClean="0">
              <a:latin typeface="Times New Roman" pitchFamily="18" charset="0"/>
              <a:cs typeface="Times New Roman" pitchFamily="18" charset="0"/>
            </a:endParaRPr>
          </a:p>
          <a:p>
            <a:pPr lvl="1">
              <a:lnSpc>
                <a:spcPct val="150000"/>
              </a:lnSpc>
            </a:pPr>
            <a:r>
              <a:rPr lang="en-US" sz="2000" dirty="0" smtClean="0">
                <a:latin typeface="Times New Roman" pitchFamily="18" charset="0"/>
                <a:cs typeface="Times New Roman" pitchFamily="18" charset="0"/>
              </a:rPr>
              <a:t>TS  </a:t>
            </a:r>
            <a:r>
              <a:rPr lang="en-US" sz="2000" dirty="0" err="1" smtClean="0">
                <a:latin typeface="Times New Roman" pitchFamily="18" charset="0"/>
                <a:cs typeface="Times New Roman" pitchFamily="18" charset="0"/>
              </a:rPr>
              <a:t>gia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đình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theo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dõi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Thalassema</a:t>
            </a:r>
            <a:r>
              <a:rPr lang="en-US" sz="2000" dirty="0" smtClean="0">
                <a:latin typeface="Times New Roman" pitchFamily="18" charset="0"/>
                <a:cs typeface="Times New Roman" pitchFamily="18" charset="0"/>
              </a:rPr>
              <a:t> (BVTMHH)</a:t>
            </a:r>
          </a:p>
          <a:p>
            <a:pPr lvl="1">
              <a:lnSpc>
                <a:spcPct val="150000"/>
              </a:lnSpc>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Mẹ</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bị</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thiếu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nhẹ</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LS </a:t>
            </a:r>
          </a:p>
          <a:p>
            <a:pPr lvl="1">
              <a:lnSpc>
                <a:spcPct val="150000"/>
              </a:lnSpc>
            </a:pPr>
            <a:r>
              <a:rPr lang="en-US" sz="2000" dirty="0" err="1" smtClean="0">
                <a:latin typeface="Times New Roman" pitchFamily="18" charset="0"/>
                <a:cs typeface="Times New Roman" pitchFamily="18" charset="0"/>
              </a:rPr>
              <a:t>Cân</a:t>
            </a:r>
            <a:r>
              <a:rPr lang="en-US" sz="2000" dirty="0" smtClean="0">
                <a:latin typeface="Times New Roman" pitchFamily="18" charset="0"/>
                <a:cs typeface="Times New Roman" pitchFamily="18" charset="0"/>
              </a:rPr>
              <a:t>  20Kg, </a:t>
            </a:r>
            <a:r>
              <a:rPr lang="en-US" sz="2000" dirty="0" err="1" smtClean="0">
                <a:latin typeface="Times New Roman" pitchFamily="18" charset="0"/>
                <a:cs typeface="Times New Roman" pitchFamily="18" charset="0"/>
              </a:rPr>
              <a:t>cao</a:t>
            </a:r>
            <a:r>
              <a:rPr lang="en-US" sz="2000" dirty="0" smtClean="0">
                <a:latin typeface="Times New Roman" pitchFamily="18" charset="0"/>
                <a:cs typeface="Times New Roman" pitchFamily="18" charset="0"/>
              </a:rPr>
              <a:t> 123 cm, M 100l/ph</a:t>
            </a:r>
          </a:p>
          <a:p>
            <a:pPr lvl="1">
              <a:lnSpc>
                <a:spcPct val="150000"/>
              </a:lnSpc>
            </a:pPr>
            <a:r>
              <a:rPr lang="en-US" sz="2000" dirty="0" err="1" smtClean="0">
                <a:latin typeface="Times New Roman" pitchFamily="18" charset="0"/>
                <a:cs typeface="Times New Roman" pitchFamily="18" charset="0"/>
              </a:rPr>
              <a:t>Thiếu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máu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nhẹ</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lách</a:t>
            </a:r>
            <a:r>
              <a:rPr lang="en-US" sz="2000" dirty="0" smtClean="0">
                <a:latin typeface="Times New Roman" pitchFamily="18" charset="0"/>
                <a:cs typeface="Times New Roman" pitchFamily="18" charset="0"/>
              </a:rPr>
              <a:t> to III</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0" y="0"/>
          <a:ext cx="9144000" cy="7266341"/>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8347">
                <a:tc>
                  <a:txBody>
                    <a:bodyPr/>
                    <a:lstStyle/>
                    <a:p>
                      <a:endParaRPr lang="en-US" sz="1600" dirty="0"/>
                    </a:p>
                  </a:txBody>
                  <a:tcPr/>
                </a:tc>
                <a:tc>
                  <a:txBody>
                    <a:bodyPr/>
                    <a:lstStyle/>
                    <a:p>
                      <a:r>
                        <a:rPr lang="en-US" sz="1600" dirty="0" smtClean="0"/>
                        <a:t>7/9</a:t>
                      </a:r>
                      <a:endParaRPr lang="en-US" sz="1600" dirty="0"/>
                    </a:p>
                  </a:txBody>
                  <a:tcPr/>
                </a:tc>
                <a:tc>
                  <a:txBody>
                    <a:bodyPr/>
                    <a:lstStyle/>
                    <a:p>
                      <a:r>
                        <a:rPr lang="en-US" sz="1600" dirty="0" smtClean="0"/>
                        <a:t>7/9</a:t>
                      </a:r>
                      <a:endParaRPr lang="en-US" sz="1600" dirty="0"/>
                    </a:p>
                  </a:txBody>
                  <a:tcPr/>
                </a:tc>
                <a:tc>
                  <a:txBody>
                    <a:bodyPr/>
                    <a:lstStyle/>
                    <a:p>
                      <a:r>
                        <a:rPr lang="en-US" sz="1600" dirty="0" smtClean="0"/>
                        <a:t>12/9</a:t>
                      </a:r>
                      <a:endParaRPr lang="en-US" sz="1600" dirty="0"/>
                    </a:p>
                  </a:txBody>
                  <a:tcPr/>
                </a:tc>
                <a:tc>
                  <a:txBody>
                    <a:bodyPr/>
                    <a:lstStyle/>
                    <a:p>
                      <a:r>
                        <a:rPr lang="en-US" sz="1600" dirty="0" smtClean="0"/>
                        <a:t>12/9</a:t>
                      </a:r>
                      <a:endParaRPr lang="en-US" sz="1600" dirty="0"/>
                    </a:p>
                  </a:txBody>
                  <a:tcPr/>
                </a:tc>
              </a:tr>
              <a:tr h="570568">
                <a:tc>
                  <a:txBody>
                    <a:bodyPr/>
                    <a:lstStyle/>
                    <a:p>
                      <a:r>
                        <a:rPr lang="en-US" sz="1400" dirty="0" smtClean="0">
                          <a:latin typeface="Times New Roman" pitchFamily="18" charset="0"/>
                          <a:cs typeface="Times New Roman" pitchFamily="18" charset="0"/>
                        </a:rPr>
                        <a:t>LS</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F  </a:t>
                      </a:r>
                    </a:p>
                    <a:p>
                      <a:r>
                        <a:rPr lang="en-US" sz="1400" dirty="0" smtClean="0">
                          <a:latin typeface="Times New Roman" pitchFamily="18" charset="0"/>
                          <a:cs typeface="Times New Roman" pitchFamily="18" charset="0"/>
                        </a:rPr>
                        <a:t>G 2 </a:t>
                      </a:r>
                      <a:r>
                        <a:rPr lang="en-US" sz="1400" baseline="0" dirty="0" smtClean="0">
                          <a:latin typeface="Times New Roman" pitchFamily="18" charset="0"/>
                          <a:cs typeface="Times New Roman" pitchFamily="18" charset="0"/>
                        </a:rPr>
                        <a:t> </a:t>
                      </a:r>
                      <a:r>
                        <a:rPr lang="en-US" sz="1400" baseline="0" dirty="0" err="1" smtClean="0">
                          <a:latin typeface="Times New Roman" pitchFamily="18" charset="0"/>
                          <a:cs typeface="Times New Roman" pitchFamily="18" charset="0"/>
                        </a:rPr>
                        <a:t>Lách</a:t>
                      </a:r>
                      <a:r>
                        <a:rPr lang="en-US" sz="1400" baseline="0" dirty="0" smtClean="0">
                          <a:latin typeface="Times New Roman" pitchFamily="18" charset="0"/>
                          <a:cs typeface="Times New Roman" pitchFamily="18" charset="0"/>
                        </a:rPr>
                        <a:t> to</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F-</a:t>
                      </a:r>
                    </a:p>
                    <a:p>
                      <a:r>
                        <a:rPr lang="en-US" sz="1400" dirty="0" smtClean="0">
                          <a:latin typeface="Times New Roman" pitchFamily="18" charset="0"/>
                          <a:cs typeface="Times New Roman" pitchFamily="18" charset="0"/>
                        </a:rPr>
                        <a:t>TM  </a:t>
                      </a:r>
                      <a:r>
                        <a:rPr lang="en-US" sz="1400" dirty="0" err="1" smtClean="0">
                          <a:latin typeface="Times New Roman" pitchFamily="18" charset="0"/>
                          <a:cs typeface="Times New Roman" pitchFamily="18" charset="0"/>
                        </a:rPr>
                        <a:t>Lách</a:t>
                      </a:r>
                      <a:r>
                        <a:rPr lang="en-US" sz="1400" baseline="0" dirty="0" smtClean="0">
                          <a:latin typeface="Times New Roman" pitchFamily="18" charset="0"/>
                          <a:cs typeface="Times New Roman" pitchFamily="18" charset="0"/>
                        </a:rPr>
                        <a:t> to II</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F-</a:t>
                      </a:r>
                    </a:p>
                    <a:p>
                      <a:r>
                        <a:rPr lang="en-US" sz="1400" dirty="0" smtClean="0">
                          <a:latin typeface="Times New Roman" pitchFamily="18" charset="0"/>
                          <a:cs typeface="Times New Roman" pitchFamily="18" charset="0"/>
                        </a:rPr>
                        <a:t>TM </a:t>
                      </a:r>
                      <a:r>
                        <a:rPr lang="en-US" sz="1400" dirty="0" err="1" smtClean="0">
                          <a:latin typeface="Times New Roman" pitchFamily="18" charset="0"/>
                          <a:cs typeface="Times New Roman" pitchFamily="18" charset="0"/>
                        </a:rPr>
                        <a:t>Lách</a:t>
                      </a:r>
                      <a:r>
                        <a:rPr lang="en-US" sz="1400" baseline="0" dirty="0" smtClean="0">
                          <a:latin typeface="Times New Roman" pitchFamily="18" charset="0"/>
                          <a:cs typeface="Times New Roman" pitchFamily="18" charset="0"/>
                        </a:rPr>
                        <a:t> to II</a:t>
                      </a:r>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F -</a:t>
                      </a:r>
                    </a:p>
                    <a:p>
                      <a:r>
                        <a:rPr lang="en-US" sz="1400" baseline="0" dirty="0" smtClean="0">
                          <a:latin typeface="Times New Roman" pitchFamily="18" charset="0"/>
                          <a:cs typeface="Times New Roman" pitchFamily="18" charset="0"/>
                        </a:rPr>
                        <a:t>TM  </a:t>
                      </a:r>
                      <a:r>
                        <a:rPr lang="en-US" sz="1400" baseline="0" dirty="0" err="1" smtClean="0">
                          <a:latin typeface="Times New Roman" pitchFamily="18" charset="0"/>
                          <a:cs typeface="Times New Roman" pitchFamily="18" charset="0"/>
                        </a:rPr>
                        <a:t>Lách</a:t>
                      </a:r>
                      <a:r>
                        <a:rPr lang="en-US" sz="1400" baseline="0" dirty="0" smtClean="0">
                          <a:latin typeface="Times New Roman" pitchFamily="18" charset="0"/>
                          <a:cs typeface="Times New Roman" pitchFamily="18" charset="0"/>
                        </a:rPr>
                        <a:t> to II</a:t>
                      </a:r>
                      <a:endParaRPr lang="en-US" sz="1400" dirty="0">
                        <a:latin typeface="Times New Roman" pitchFamily="18" charset="0"/>
                        <a:cs typeface="Times New Roman" pitchFamily="18" charset="0"/>
                      </a:endParaRPr>
                    </a:p>
                  </a:txBody>
                  <a:tcPr/>
                </a:tc>
              </a:tr>
              <a:tr h="570568">
                <a:tc>
                  <a:txBody>
                    <a:bodyPr/>
                    <a:lstStyle/>
                    <a:p>
                      <a:r>
                        <a:rPr lang="en-US" sz="1400" dirty="0" smtClean="0">
                          <a:latin typeface="Times New Roman" pitchFamily="18" charset="0"/>
                          <a:cs typeface="Times New Roman" pitchFamily="18" charset="0"/>
                        </a:rPr>
                        <a:t>CD</a:t>
                      </a:r>
                      <a:endParaRPr lang="en-US" sz="1400" dirty="0">
                        <a:latin typeface="Times New Roman" pitchFamily="18" charset="0"/>
                        <a:cs typeface="Times New Roman" pitchFamily="18" charset="0"/>
                      </a:endParaRPr>
                    </a:p>
                  </a:txBody>
                  <a:tcPr/>
                </a:tc>
                <a:tc>
                  <a:txBody>
                    <a:bodyPr/>
                    <a:lstStyle/>
                    <a:p>
                      <a:r>
                        <a:rPr lang="en-US" sz="1400" baseline="0" dirty="0" smtClean="0">
                          <a:latin typeface="Times New Roman" pitchFamily="18" charset="0"/>
                          <a:cs typeface="Times New Roman" pitchFamily="18" charset="0"/>
                        </a:rPr>
                        <a:t>NSV </a:t>
                      </a:r>
                    </a:p>
                    <a:p>
                      <a:r>
                        <a:rPr lang="en-US" sz="1400" baseline="0" dirty="0" err="1" smtClean="0">
                          <a:latin typeface="Times New Roman" pitchFamily="18" charset="0"/>
                          <a:cs typeface="Times New Roman" pitchFamily="18" charset="0"/>
                        </a:rPr>
                        <a:t>Thal</a:t>
                      </a:r>
                      <a:r>
                        <a:rPr lang="en-US" sz="1400" baseline="0" dirty="0" smtClean="0">
                          <a:latin typeface="Times New Roman" pitchFamily="18" charset="0"/>
                          <a:cs typeface="Times New Roman" pitchFamily="18" charset="0"/>
                        </a:rPr>
                        <a:t>/TM ?</a:t>
                      </a:r>
                    </a:p>
                  </a:txBody>
                  <a:tcPr/>
                </a:tc>
                <a:tc>
                  <a:txBody>
                    <a:bodyPr/>
                    <a:lstStyle/>
                    <a:p>
                      <a:r>
                        <a:rPr lang="en-US" sz="1400" dirty="0" smtClean="0">
                          <a:latin typeface="Times New Roman" pitchFamily="18" charset="0"/>
                          <a:cs typeface="Times New Roman" pitchFamily="18" charset="0"/>
                        </a:rPr>
                        <a:t>VH</a:t>
                      </a:r>
                      <a:r>
                        <a:rPr lang="en-US" sz="1400" baseline="0" dirty="0" smtClean="0">
                          <a:latin typeface="Times New Roman" pitchFamily="18" charset="0"/>
                          <a:cs typeface="Times New Roman" pitchFamily="18" charset="0"/>
                        </a:rPr>
                        <a:t> </a:t>
                      </a:r>
                    </a:p>
                    <a:p>
                      <a:r>
                        <a:rPr lang="en-US" sz="1400" baseline="0" dirty="0" smtClean="0">
                          <a:latin typeface="Times New Roman" pitchFamily="18" charset="0"/>
                          <a:cs typeface="Times New Roman" pitchFamily="18" charset="0"/>
                        </a:rPr>
                        <a:t>TM HC </a:t>
                      </a:r>
                      <a:r>
                        <a:rPr lang="en-US" sz="1400" baseline="0" dirty="0" err="1" smtClean="0">
                          <a:latin typeface="Times New Roman" pitchFamily="18" charset="0"/>
                          <a:cs typeface="Times New Roman" pitchFamily="18" charset="0"/>
                        </a:rPr>
                        <a:t>nho</a:t>
                      </a:r>
                      <a:endParaRPr lang="en-US" sz="1400" dirty="0" smtClean="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VH</a:t>
                      </a:r>
                      <a:r>
                        <a:rPr lang="en-US" sz="1400" baseline="0" dirty="0" smtClean="0">
                          <a:latin typeface="Times New Roman" pitchFamily="18" charset="0"/>
                          <a:cs typeface="Times New Roman" pitchFamily="18" charset="0"/>
                        </a:rPr>
                        <a:t> </a:t>
                      </a:r>
                    </a:p>
                    <a:p>
                      <a:r>
                        <a:rPr lang="en-US" sz="1400" baseline="0" dirty="0" smtClean="0">
                          <a:latin typeface="Times New Roman" pitchFamily="18" charset="0"/>
                          <a:cs typeface="Times New Roman" pitchFamily="18" charset="0"/>
                        </a:rPr>
                        <a:t>HC </a:t>
                      </a:r>
                      <a:r>
                        <a:rPr lang="en-US" sz="1400" baseline="0" dirty="0" err="1" smtClean="0">
                          <a:latin typeface="Times New Roman" pitchFamily="18" charset="0"/>
                          <a:cs typeface="Times New Roman" pitchFamily="18" charset="0"/>
                        </a:rPr>
                        <a:t>nho</a:t>
                      </a:r>
                      <a:endParaRPr lang="en-US" sz="1400" dirty="0" smtClean="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VH</a:t>
                      </a:r>
                      <a:r>
                        <a:rPr lang="en-US" sz="1400" baseline="0" dirty="0" smtClean="0">
                          <a:latin typeface="Times New Roman" pitchFamily="18" charset="0"/>
                          <a:cs typeface="Times New Roman" pitchFamily="18" charset="0"/>
                        </a:rPr>
                        <a:t> </a:t>
                      </a:r>
                    </a:p>
                    <a:p>
                      <a:r>
                        <a:rPr lang="en-US" sz="1400" baseline="0" dirty="0" smtClean="0">
                          <a:latin typeface="Times New Roman" pitchFamily="18" charset="0"/>
                          <a:cs typeface="Times New Roman" pitchFamily="18" charset="0"/>
                        </a:rPr>
                        <a:t>HC </a:t>
                      </a:r>
                      <a:r>
                        <a:rPr lang="en-US" sz="1400" baseline="0" dirty="0" err="1" smtClean="0">
                          <a:latin typeface="Times New Roman" pitchFamily="18" charset="0"/>
                          <a:cs typeface="Times New Roman" pitchFamily="18" charset="0"/>
                        </a:rPr>
                        <a:t>nho</a:t>
                      </a:r>
                      <a:endParaRPr lang="en-US" sz="1400" dirty="0" smtClean="0">
                        <a:latin typeface="Times New Roman" pitchFamily="18" charset="0"/>
                        <a:cs typeface="Times New Roman" pitchFamily="18" charset="0"/>
                      </a:endParaRPr>
                    </a:p>
                  </a:txBody>
                  <a:tcPr/>
                </a:tc>
              </a:tr>
              <a:tr h="408347">
                <a:tc>
                  <a:txBody>
                    <a:bodyPr/>
                    <a:lstStyle/>
                    <a:p>
                      <a:r>
                        <a:rPr lang="en-US" sz="1400" dirty="0" smtClean="0">
                          <a:latin typeface="Times New Roman" pitchFamily="18" charset="0"/>
                          <a:cs typeface="Times New Roman" pitchFamily="18" charset="0"/>
                        </a:rPr>
                        <a:t>DT</a:t>
                      </a:r>
                      <a:endParaRPr lang="en-US" sz="1400" dirty="0">
                        <a:latin typeface="Times New Roman" pitchFamily="18" charset="0"/>
                        <a:cs typeface="Times New Roman" pitchFamily="18" charset="0"/>
                      </a:endParaRPr>
                    </a:p>
                  </a:txBody>
                  <a:tcPr/>
                </a:tc>
                <a:tc>
                  <a:txBody>
                    <a:bodyPr/>
                    <a:lstStyle/>
                    <a:p>
                      <a:r>
                        <a:rPr lang="en-US" sz="1400" dirty="0" err="1" smtClean="0">
                          <a:latin typeface="Times New Roman" pitchFamily="18" charset="0"/>
                          <a:cs typeface="Times New Roman" pitchFamily="18" charset="0"/>
                        </a:rPr>
                        <a:t>Acemol</a:t>
                      </a:r>
                      <a:r>
                        <a:rPr lang="en-US" sz="1400" dirty="0" smtClean="0">
                          <a:latin typeface="Times New Roman" pitchFamily="18" charset="0"/>
                          <a:cs typeface="Times New Roman" pitchFamily="18" charset="0"/>
                        </a:rPr>
                        <a:t>, ac folic</a:t>
                      </a:r>
                    </a:p>
                  </a:txBody>
                  <a:tcPr/>
                </a:tc>
                <a:tc>
                  <a:txBody>
                    <a:bodyPr/>
                    <a:lstStyle/>
                    <a:p>
                      <a:r>
                        <a:rPr lang="en-US" sz="1400" dirty="0" err="1" smtClean="0">
                          <a:latin typeface="Times New Roman" pitchFamily="18" charset="0"/>
                          <a:cs typeface="Times New Roman" pitchFamily="18" charset="0"/>
                        </a:rPr>
                        <a:t>Cefu</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ac folic</a:t>
                      </a:r>
                      <a:endParaRPr lang="en-US" sz="1400" dirty="0" smtClean="0">
                        <a:latin typeface="Times New Roman" pitchFamily="18" charset="0"/>
                        <a:cs typeface="Times New Roman" pitchFamily="18" charset="0"/>
                      </a:endParaRPr>
                    </a:p>
                  </a:txBody>
                  <a:tcPr/>
                </a:tc>
                <a:tc>
                  <a:txBody>
                    <a:bodyPr/>
                    <a:lstStyle/>
                    <a:p>
                      <a:r>
                        <a:rPr lang="en-US" sz="1400" dirty="0" err="1" smtClean="0">
                          <a:latin typeface="Times New Roman" pitchFamily="18" charset="0"/>
                          <a:cs typeface="Times New Roman" pitchFamily="18" charset="0"/>
                        </a:rPr>
                        <a:t>Cef</a:t>
                      </a:r>
                      <a:endParaRPr lang="en-US" sz="1400" dirty="0" smtClean="0">
                        <a:latin typeface="Times New Roman" pitchFamily="18" charset="0"/>
                        <a:cs typeface="Times New Roman" pitchFamily="18" charset="0"/>
                      </a:endParaRPr>
                    </a:p>
                  </a:txBody>
                  <a:tcPr/>
                </a:tc>
                <a:tc>
                  <a:txBody>
                    <a:bodyPr/>
                    <a:lstStyle/>
                    <a:p>
                      <a:endParaRPr lang="en-US" sz="1400" dirty="0" smtClean="0">
                        <a:latin typeface="Times New Roman" pitchFamily="18" charset="0"/>
                        <a:cs typeface="Times New Roman" pitchFamily="18" charset="0"/>
                      </a:endParaRPr>
                    </a:p>
                  </a:txBody>
                  <a:tcPr/>
                </a:tc>
              </a:tr>
              <a:tr h="408347">
                <a:tc>
                  <a:txBody>
                    <a:bodyPr/>
                    <a:lstStyle/>
                    <a:p>
                      <a:r>
                        <a:rPr lang="en-US" sz="1400" dirty="0" err="1" smtClean="0">
                          <a:latin typeface="Times New Roman" pitchFamily="18" charset="0"/>
                          <a:cs typeface="Times New Roman" pitchFamily="18" charset="0"/>
                        </a:rPr>
                        <a:t>Hct</a:t>
                      </a:r>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28.2</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29.6</a:t>
                      </a:r>
                      <a:endParaRPr lang="en-US" sz="1400" dirty="0">
                        <a:latin typeface="Times New Roman" pitchFamily="18" charset="0"/>
                        <a:cs typeface="Times New Roman" pitchFamily="18" charset="0"/>
                      </a:endParaRPr>
                    </a:p>
                  </a:txBody>
                  <a:tcPr/>
                </a:tc>
              </a:tr>
              <a:tr h="408347">
                <a:tc>
                  <a:txBody>
                    <a:bodyPr/>
                    <a:lstStyle/>
                    <a:p>
                      <a:r>
                        <a:rPr lang="en-US" sz="1400" dirty="0" smtClean="0">
                          <a:solidFill>
                            <a:srgbClr val="FF0000"/>
                          </a:solidFill>
                          <a:latin typeface="Times New Roman" pitchFamily="18" charset="0"/>
                          <a:cs typeface="Times New Roman" pitchFamily="18" charset="0"/>
                        </a:rPr>
                        <a:t>HB/MCV/H</a:t>
                      </a:r>
                      <a:endParaRPr lang="en-US" sz="1400" dirty="0">
                        <a:solidFill>
                          <a:srgbClr val="FF0000"/>
                        </a:solidFill>
                        <a:latin typeface="Times New Roman" pitchFamily="18" charset="0"/>
                        <a:cs typeface="Times New Roman" pitchFamily="18" charset="0"/>
                      </a:endParaRPr>
                    </a:p>
                  </a:txBody>
                  <a:tcPr/>
                </a:tc>
                <a:tc>
                  <a:txBody>
                    <a:bodyPr/>
                    <a:lstStyle/>
                    <a:p>
                      <a:r>
                        <a:rPr lang="en-US" sz="1400" dirty="0" smtClean="0">
                          <a:solidFill>
                            <a:srgbClr val="FF0000"/>
                          </a:solidFill>
                          <a:latin typeface="Times New Roman" pitchFamily="18" charset="0"/>
                          <a:cs typeface="Times New Roman" pitchFamily="18" charset="0"/>
                        </a:rPr>
                        <a:t>9.5/75.6/27.3</a:t>
                      </a:r>
                      <a:r>
                        <a:rPr lang="en-US" sz="1400" dirty="0" smtClean="0">
                          <a:solidFill>
                            <a:srgbClr val="7030A0"/>
                          </a:solidFill>
                          <a:latin typeface="Times New Roman" pitchFamily="18" charset="0"/>
                          <a:cs typeface="Times New Roman" pitchFamily="18" charset="0"/>
                        </a:rPr>
                        <a:t>/</a:t>
                      </a:r>
                      <a:r>
                        <a:rPr lang="en-US" sz="1400" baseline="0" dirty="0" smtClean="0">
                          <a:solidFill>
                            <a:srgbClr val="7030A0"/>
                          </a:solidFill>
                          <a:latin typeface="Times New Roman" pitchFamily="18" charset="0"/>
                          <a:cs typeface="Times New Roman" pitchFamily="18" charset="0"/>
                        </a:rPr>
                        <a:t>  </a:t>
                      </a:r>
                      <a:r>
                        <a:rPr lang="en-US" sz="1400" dirty="0" smtClean="0">
                          <a:solidFill>
                            <a:srgbClr val="7030A0"/>
                          </a:solidFill>
                          <a:latin typeface="Times New Roman" pitchFamily="18" charset="0"/>
                          <a:cs typeface="Times New Roman" pitchFamily="18" charset="0"/>
                        </a:rPr>
                        <a:t>36.1</a:t>
                      </a:r>
                      <a:endParaRPr lang="en-US" sz="1400" dirty="0">
                        <a:solidFill>
                          <a:srgbClr val="7030A0"/>
                        </a:solidFill>
                        <a:latin typeface="Times New Roman" pitchFamily="18" charset="0"/>
                        <a:cs typeface="Times New Roman" pitchFamily="18" charset="0"/>
                      </a:endParaRPr>
                    </a:p>
                  </a:txBody>
                  <a:tcPr/>
                </a:tc>
                <a:tc>
                  <a:txBody>
                    <a:bodyPr/>
                    <a:lstStyle/>
                    <a:p>
                      <a:r>
                        <a:rPr lang="en-US" sz="1400" dirty="0" smtClean="0">
                          <a:solidFill>
                            <a:srgbClr val="FF0000"/>
                          </a:solidFill>
                          <a:latin typeface="Times New Roman" pitchFamily="18" charset="0"/>
                          <a:cs typeface="Times New Roman" pitchFamily="18" charset="0"/>
                        </a:rPr>
                        <a:t>9.9/75/26/  </a:t>
                      </a:r>
                      <a:r>
                        <a:rPr lang="en-US" sz="1400" dirty="0" smtClean="0">
                          <a:solidFill>
                            <a:srgbClr val="7030A0"/>
                          </a:solidFill>
                          <a:latin typeface="Times New Roman" pitchFamily="18" charset="0"/>
                          <a:cs typeface="Times New Roman" pitchFamily="18" charset="0"/>
                        </a:rPr>
                        <a:t>34.9</a:t>
                      </a:r>
                      <a:endParaRPr lang="en-US" sz="1400" dirty="0">
                        <a:solidFill>
                          <a:srgbClr val="7030A0"/>
                        </a:solidFill>
                        <a:latin typeface="Times New Roman" pitchFamily="18" charset="0"/>
                        <a:cs typeface="Times New Roman" pitchFamily="18" charset="0"/>
                      </a:endParaRPr>
                    </a:p>
                  </a:txBody>
                  <a:tcPr/>
                </a:tc>
                <a:tc>
                  <a:txBody>
                    <a:bodyPr/>
                    <a:lstStyle/>
                    <a:p>
                      <a:r>
                        <a:rPr lang="en-US" sz="1400" dirty="0" smtClean="0">
                          <a:solidFill>
                            <a:srgbClr val="FF0000"/>
                          </a:solidFill>
                          <a:latin typeface="Times New Roman" pitchFamily="18" charset="0"/>
                          <a:cs typeface="Times New Roman" pitchFamily="18" charset="0"/>
                        </a:rPr>
                        <a:t>9.8/78/27/  </a:t>
                      </a:r>
                      <a:r>
                        <a:rPr lang="en-US" sz="1400" dirty="0" smtClean="0">
                          <a:solidFill>
                            <a:srgbClr val="7030A0"/>
                          </a:solidFill>
                          <a:latin typeface="Times New Roman" pitchFamily="18" charset="0"/>
                          <a:cs typeface="Times New Roman" pitchFamily="18" charset="0"/>
                        </a:rPr>
                        <a:t>34.8</a:t>
                      </a:r>
                      <a:endParaRPr lang="en-US" sz="1400" dirty="0">
                        <a:solidFill>
                          <a:srgbClr val="7030A0"/>
                        </a:solidFill>
                        <a:latin typeface="Times New Roman" pitchFamily="18" charset="0"/>
                        <a:cs typeface="Times New Roman" pitchFamily="18" charset="0"/>
                      </a:endParaRPr>
                    </a:p>
                  </a:txBody>
                  <a:tcPr/>
                </a:tc>
                <a:tc>
                  <a:txBody>
                    <a:bodyPr/>
                    <a:lstStyle/>
                    <a:p>
                      <a:r>
                        <a:rPr lang="en-US" sz="1400" dirty="0" smtClean="0">
                          <a:solidFill>
                            <a:srgbClr val="FF0000"/>
                          </a:solidFill>
                          <a:latin typeface="Times New Roman" pitchFamily="18" charset="0"/>
                          <a:cs typeface="Times New Roman" pitchFamily="18" charset="0"/>
                        </a:rPr>
                        <a:t>9.8/78/25/ </a:t>
                      </a:r>
                      <a:r>
                        <a:rPr lang="en-US" sz="1400" dirty="0" smtClean="0">
                          <a:solidFill>
                            <a:srgbClr val="7030A0"/>
                          </a:solidFill>
                          <a:latin typeface="Times New Roman" pitchFamily="18" charset="0"/>
                          <a:cs typeface="Times New Roman" pitchFamily="18" charset="0"/>
                        </a:rPr>
                        <a:t>33.1</a:t>
                      </a:r>
                      <a:endParaRPr lang="en-US" sz="1400" dirty="0">
                        <a:solidFill>
                          <a:srgbClr val="7030A0"/>
                        </a:solidFill>
                        <a:latin typeface="Times New Roman" pitchFamily="18" charset="0"/>
                        <a:cs typeface="Times New Roman" pitchFamily="18" charset="0"/>
                      </a:endParaRPr>
                    </a:p>
                  </a:txBody>
                  <a:tcPr/>
                </a:tc>
              </a:tr>
              <a:tr h="408347">
                <a:tc>
                  <a:txBody>
                    <a:bodyPr/>
                    <a:lstStyle/>
                    <a:p>
                      <a:r>
                        <a:rPr lang="en-US" sz="1400" dirty="0" smtClean="0">
                          <a:latin typeface="Times New Roman" pitchFamily="18" charset="0"/>
                          <a:cs typeface="Times New Roman" pitchFamily="18" charset="0"/>
                        </a:rPr>
                        <a:t>WC/PN/L/M</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9.1/43/43/13</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9/40/53/6</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7.5/52/42/3</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8.1/56/38/4</a:t>
                      </a:r>
                      <a:endParaRPr lang="en-US" sz="1400" dirty="0">
                        <a:latin typeface="Times New Roman" pitchFamily="18" charset="0"/>
                        <a:cs typeface="Times New Roman" pitchFamily="18" charset="0"/>
                      </a:endParaRPr>
                    </a:p>
                  </a:txBody>
                  <a:tcPr/>
                </a:tc>
              </a:tr>
              <a:tr h="408347">
                <a:tc>
                  <a:txBody>
                    <a:bodyPr/>
                    <a:lstStyle/>
                    <a:p>
                      <a:r>
                        <a:rPr lang="en-US" sz="1400" dirty="0" smtClean="0">
                          <a:latin typeface="Times New Roman" pitchFamily="18" charset="0"/>
                          <a:cs typeface="Times New Roman" pitchFamily="18" charset="0"/>
                        </a:rPr>
                        <a:t>TC</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300</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290</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329</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364</a:t>
                      </a:r>
                      <a:endParaRPr lang="en-US" sz="1400" dirty="0">
                        <a:latin typeface="Times New Roman" pitchFamily="18" charset="0"/>
                        <a:cs typeface="Times New Roman" pitchFamily="18" charset="0"/>
                      </a:endParaRPr>
                    </a:p>
                  </a:txBody>
                  <a:tcPr/>
                </a:tc>
              </a:tr>
              <a:tr h="408347">
                <a:tc>
                  <a:txBody>
                    <a:bodyPr/>
                    <a:lstStyle/>
                    <a:p>
                      <a:r>
                        <a:rPr lang="en-US" sz="1400" dirty="0" smtClean="0">
                          <a:latin typeface="Times New Roman" pitchFamily="18" charset="0"/>
                          <a:cs typeface="Times New Roman" pitchFamily="18" charset="0"/>
                        </a:rPr>
                        <a:t>Blood smear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KT +</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Kt +,</a:t>
                      </a:r>
                      <a:r>
                        <a:rPr lang="en-US" sz="1400" baseline="0" dirty="0" smtClean="0">
                          <a:latin typeface="Times New Roman" pitchFamily="18" charset="0"/>
                          <a:cs typeface="Times New Roman" pitchFamily="18" charset="0"/>
                        </a:rPr>
                        <a:t> </a:t>
                      </a:r>
                      <a:r>
                        <a:rPr lang="en-US" sz="1400" baseline="0" dirty="0" err="1" smtClean="0">
                          <a:latin typeface="Times New Roman" pitchFamily="18" charset="0"/>
                          <a:cs typeface="Times New Roman" pitchFamily="18" charset="0"/>
                        </a:rPr>
                        <a:t>Hc</a:t>
                      </a:r>
                      <a:r>
                        <a:rPr lang="en-US" sz="1400" baseline="0" dirty="0" smtClean="0">
                          <a:latin typeface="Times New Roman" pitchFamily="18" charset="0"/>
                          <a:cs typeface="Times New Roman" pitchFamily="18" charset="0"/>
                        </a:rPr>
                        <a:t> </a:t>
                      </a:r>
                      <a:r>
                        <a:rPr lang="en-US" sz="1400" baseline="0" dirty="0" err="1" smtClean="0">
                          <a:latin typeface="Times New Roman" pitchFamily="18" charset="0"/>
                          <a:cs typeface="Times New Roman" pitchFamily="18" charset="0"/>
                        </a:rPr>
                        <a:t>nho</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HC </a:t>
                      </a:r>
                      <a:r>
                        <a:rPr lang="en-US" sz="1400" dirty="0" err="1" smtClean="0">
                          <a:latin typeface="Times New Roman" pitchFamily="18" charset="0"/>
                          <a:cs typeface="Times New Roman" pitchFamily="18" charset="0"/>
                        </a:rPr>
                        <a:t>Hinh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cau</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txBody>
                  <a:tcPr/>
                </a:tc>
              </a:tr>
              <a:tr h="408347">
                <a:tc>
                  <a:txBody>
                    <a:bodyPr/>
                    <a:lstStyle/>
                    <a:p>
                      <a:r>
                        <a:rPr lang="en-US" sz="1400" dirty="0" smtClean="0">
                          <a:latin typeface="Times New Roman" pitchFamily="18" charset="0"/>
                          <a:cs typeface="Times New Roman" pitchFamily="18" charset="0"/>
                        </a:rPr>
                        <a:t>Ret %</a:t>
                      </a:r>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r>
                        <a:rPr lang="en-US" sz="1400" dirty="0" smtClean="0">
                          <a:solidFill>
                            <a:srgbClr val="0070C0"/>
                          </a:solidFill>
                          <a:latin typeface="Times New Roman" pitchFamily="18" charset="0"/>
                          <a:cs typeface="Times New Roman" pitchFamily="18" charset="0"/>
                        </a:rPr>
                        <a:t>13.8</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r>
              <a:tr h="408347">
                <a:tc>
                  <a:txBody>
                    <a:bodyPr/>
                    <a:lstStyle/>
                    <a:p>
                      <a:r>
                        <a:rPr lang="en-US" sz="1400" dirty="0" err="1" smtClean="0">
                          <a:latin typeface="Times New Roman" pitchFamily="18" charset="0"/>
                          <a:cs typeface="Times New Roman" pitchFamily="18" charset="0"/>
                        </a:rPr>
                        <a:t>Ferritin</a:t>
                      </a:r>
                      <a:r>
                        <a:rPr lang="en-US" sz="1400" dirty="0" smtClean="0">
                          <a:latin typeface="Times New Roman" pitchFamily="18" charset="0"/>
                          <a:cs typeface="Times New Roman" pitchFamily="18" charset="0"/>
                        </a:rPr>
                        <a:t> µg/L</a:t>
                      </a:r>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r>
                        <a:rPr lang="en-US" sz="1400" dirty="0" smtClean="0">
                          <a:solidFill>
                            <a:srgbClr val="0070C0"/>
                          </a:solidFill>
                          <a:latin typeface="Times New Roman" pitchFamily="18" charset="0"/>
                          <a:cs typeface="Times New Roman" pitchFamily="18" charset="0"/>
                        </a:rPr>
                        <a:t>300</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r>
              <a:tr h="408347">
                <a:tc>
                  <a:txBody>
                    <a:bodyPr/>
                    <a:lstStyle/>
                    <a:p>
                      <a:r>
                        <a:rPr lang="en-US" sz="1400" dirty="0" smtClean="0">
                          <a:latin typeface="Times New Roman" pitchFamily="18" charset="0"/>
                          <a:cs typeface="Times New Roman" pitchFamily="18" charset="0"/>
                        </a:rPr>
                        <a:t>BI.BD</a:t>
                      </a:r>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r>
                        <a:rPr lang="en-US" sz="1400" dirty="0" smtClean="0">
                          <a:solidFill>
                            <a:srgbClr val="0070C0"/>
                          </a:solidFill>
                          <a:latin typeface="Times New Roman" pitchFamily="18" charset="0"/>
                          <a:cs typeface="Times New Roman" pitchFamily="18" charset="0"/>
                        </a:rPr>
                        <a:t>42-</a:t>
                      </a:r>
                      <a:r>
                        <a:rPr lang="en-US" sz="1400" baseline="0" dirty="0" smtClean="0">
                          <a:solidFill>
                            <a:srgbClr val="0070C0"/>
                          </a:solidFill>
                          <a:latin typeface="Times New Roman" pitchFamily="18" charset="0"/>
                          <a:cs typeface="Times New Roman" pitchFamily="18" charset="0"/>
                        </a:rPr>
                        <a:t>  </a:t>
                      </a:r>
                      <a:r>
                        <a:rPr lang="en-US" sz="1400" dirty="0" smtClean="0">
                          <a:solidFill>
                            <a:srgbClr val="0070C0"/>
                          </a:solidFill>
                          <a:latin typeface="Times New Roman" pitchFamily="18" charset="0"/>
                          <a:cs typeface="Times New Roman" pitchFamily="18" charset="0"/>
                        </a:rPr>
                        <a:t> 7</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r>
              <a:tr h="408347">
                <a:tc>
                  <a:txBody>
                    <a:bodyPr/>
                    <a:lstStyle/>
                    <a:p>
                      <a:r>
                        <a:rPr lang="en-US" sz="1400" dirty="0" smtClean="0">
                          <a:latin typeface="Times New Roman" pitchFamily="18" charset="0"/>
                          <a:cs typeface="Times New Roman" pitchFamily="18" charset="0"/>
                        </a:rPr>
                        <a:t>AST    ALT</a:t>
                      </a:r>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34</a:t>
                      </a:r>
                      <a:r>
                        <a:rPr lang="en-US" sz="1400" baseline="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15</a:t>
                      </a:r>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r>
              <a:tr h="408347">
                <a:tc>
                  <a:txBody>
                    <a:bodyPr/>
                    <a:lstStyle/>
                    <a:p>
                      <a:r>
                        <a:rPr lang="en-US" sz="1400" dirty="0" err="1" smtClean="0">
                          <a:solidFill>
                            <a:srgbClr val="0070C0"/>
                          </a:solidFill>
                          <a:latin typeface="Times New Roman" pitchFamily="18" charset="0"/>
                          <a:cs typeface="Times New Roman" pitchFamily="18" charset="0"/>
                        </a:rPr>
                        <a:t>Coomb</a:t>
                      </a:r>
                      <a:endParaRPr lang="en-US" sz="1400" dirty="0">
                        <a:solidFill>
                          <a:srgbClr val="0070C0"/>
                        </a:solidFill>
                        <a:latin typeface="Times New Roman" pitchFamily="18" charset="0"/>
                        <a:cs typeface="Times New Roman" pitchFamily="18" charset="0"/>
                      </a:endParaRPr>
                    </a:p>
                  </a:txBody>
                  <a:tcPr/>
                </a:tc>
                <a:tc>
                  <a:txBody>
                    <a:bodyPr/>
                    <a:lstStyle/>
                    <a:p>
                      <a:r>
                        <a:rPr lang="en-US" sz="1400" dirty="0" smtClean="0">
                          <a:solidFill>
                            <a:srgbClr val="0070C0"/>
                          </a:solidFill>
                          <a:latin typeface="Times New Roman" pitchFamily="18" charset="0"/>
                          <a:cs typeface="Times New Roman" pitchFamily="18" charset="0"/>
                        </a:rPr>
                        <a:t>Am/am</a:t>
                      </a:r>
                      <a:endParaRPr lang="en-US" sz="1400" dirty="0">
                        <a:solidFill>
                          <a:srgbClr val="0070C0"/>
                        </a:solidFill>
                        <a:latin typeface="Times New Roman" pitchFamily="18" charset="0"/>
                        <a:cs typeface="Times New Roman" pitchFamily="18" charset="0"/>
                      </a:endParaRPr>
                    </a:p>
                  </a:txBody>
                  <a:tcPr/>
                </a:tc>
                <a:tc>
                  <a:txBody>
                    <a:bodyPr/>
                    <a:lstStyle/>
                    <a:p>
                      <a:r>
                        <a:rPr lang="en-US" sz="1400" dirty="0" smtClean="0">
                          <a:solidFill>
                            <a:srgbClr val="0070C0"/>
                          </a:solidFill>
                          <a:latin typeface="Times New Roman" pitchFamily="18" charset="0"/>
                          <a:cs typeface="Times New Roman" pitchFamily="18" charset="0"/>
                        </a:rPr>
                        <a:t>Am /am</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r>
              <a:tr h="408347">
                <a:tc>
                  <a:txBody>
                    <a:bodyPr/>
                    <a:lstStyle/>
                    <a:p>
                      <a:r>
                        <a:rPr lang="en-US" sz="1400" dirty="0" smtClean="0">
                          <a:solidFill>
                            <a:srgbClr val="0070C0"/>
                          </a:solidFill>
                          <a:latin typeface="Times New Roman" pitchFamily="18" charset="0"/>
                          <a:cs typeface="Times New Roman" pitchFamily="18" charset="0"/>
                        </a:rPr>
                        <a:t>G6PD</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solidFill>
                          <a:srgbClr val="0070C0"/>
                        </a:solidFill>
                        <a:latin typeface="Times New Roman" pitchFamily="18" charset="0"/>
                        <a:cs typeface="Times New Roman" pitchFamily="18" charset="0"/>
                      </a:endParaRPr>
                    </a:p>
                  </a:txBody>
                  <a:tcPr/>
                </a:tc>
                <a:tc>
                  <a:txBody>
                    <a:bodyPr/>
                    <a:lstStyle/>
                    <a:p>
                      <a:r>
                        <a:rPr lang="en-US" sz="1400" dirty="0" smtClean="0">
                          <a:solidFill>
                            <a:srgbClr val="0070C0"/>
                          </a:solidFill>
                          <a:latin typeface="Times New Roman" pitchFamily="18" charset="0"/>
                          <a:cs typeface="Times New Roman" pitchFamily="18" charset="0"/>
                        </a:rPr>
                        <a:t>490 (</a:t>
                      </a:r>
                      <a:r>
                        <a:rPr lang="en-US" sz="1400" dirty="0" err="1" smtClean="0">
                          <a:solidFill>
                            <a:srgbClr val="0070C0"/>
                          </a:solidFill>
                          <a:latin typeface="Times New Roman" pitchFamily="18" charset="0"/>
                          <a:cs typeface="Times New Roman" pitchFamily="18" charset="0"/>
                        </a:rPr>
                        <a:t>bt</a:t>
                      </a:r>
                      <a:r>
                        <a:rPr lang="en-US" sz="1400" dirty="0" smtClean="0">
                          <a:solidFill>
                            <a:srgbClr val="0070C0"/>
                          </a:solidFill>
                          <a:latin typeface="Times New Roman" pitchFamily="18" charset="0"/>
                          <a:cs typeface="Times New Roman" pitchFamily="18" charset="0"/>
                        </a:rPr>
                        <a:t> &gt;200)</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r>
              <a:tr h="408347">
                <a:tc>
                  <a:txBody>
                    <a:bodyPr/>
                    <a:lstStyle/>
                    <a:p>
                      <a:r>
                        <a:rPr lang="en-US" sz="1400" dirty="0" err="1" smtClean="0">
                          <a:solidFill>
                            <a:srgbClr val="0070C0"/>
                          </a:solidFill>
                          <a:latin typeface="Times New Roman" pitchFamily="18" charset="0"/>
                          <a:cs typeface="Times New Roman" pitchFamily="18" charset="0"/>
                        </a:rPr>
                        <a:t>Đd</a:t>
                      </a:r>
                      <a:r>
                        <a:rPr lang="en-US" sz="1400" baseline="0" dirty="0" smtClean="0">
                          <a:solidFill>
                            <a:srgbClr val="0070C0"/>
                          </a:solidFill>
                          <a:latin typeface="Times New Roman" pitchFamily="18" charset="0"/>
                          <a:cs typeface="Times New Roman" pitchFamily="18" charset="0"/>
                        </a:rPr>
                        <a:t> </a:t>
                      </a:r>
                      <a:r>
                        <a:rPr lang="en-US" sz="1400" dirty="0" err="1" smtClean="0">
                          <a:solidFill>
                            <a:srgbClr val="0070C0"/>
                          </a:solidFill>
                          <a:latin typeface="Times New Roman" pitchFamily="18" charset="0"/>
                          <a:cs typeface="Times New Roman" pitchFamily="18" charset="0"/>
                        </a:rPr>
                        <a:t>Hb</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solidFill>
                          <a:srgbClr val="0070C0"/>
                        </a:solidFill>
                        <a:latin typeface="Times New Roman" pitchFamily="18" charset="0"/>
                        <a:cs typeface="Times New Roman" pitchFamily="18" charset="0"/>
                      </a:endParaRPr>
                    </a:p>
                  </a:txBody>
                  <a:tcPr/>
                </a:tc>
                <a:tc>
                  <a:txBody>
                    <a:bodyPr/>
                    <a:lstStyle/>
                    <a:p>
                      <a:r>
                        <a:rPr lang="en-US" sz="1400" dirty="0" smtClean="0">
                          <a:solidFill>
                            <a:srgbClr val="0070C0"/>
                          </a:solidFill>
                          <a:latin typeface="Times New Roman" pitchFamily="18" charset="0"/>
                          <a:cs typeface="Times New Roman" pitchFamily="18" charset="0"/>
                        </a:rPr>
                        <a:t>96.8/2.4/0.8</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r>
              <a:tr h="408347">
                <a:tc>
                  <a:txBody>
                    <a:bodyPr/>
                    <a:lstStyle/>
                    <a:p>
                      <a:r>
                        <a:rPr lang="en-US" sz="1400" dirty="0" smtClean="0">
                          <a:solidFill>
                            <a:srgbClr val="0070C0"/>
                          </a:solidFill>
                          <a:latin typeface="Times New Roman" pitchFamily="18" charset="0"/>
                          <a:cs typeface="Times New Roman" pitchFamily="18" charset="0"/>
                        </a:rPr>
                        <a:t>ANA,</a:t>
                      </a:r>
                      <a:r>
                        <a:rPr lang="en-US" sz="1400" baseline="0" dirty="0" smtClean="0">
                          <a:solidFill>
                            <a:srgbClr val="0070C0"/>
                          </a:solidFill>
                          <a:latin typeface="Times New Roman" pitchFamily="18" charset="0"/>
                          <a:cs typeface="Times New Roman" pitchFamily="18" charset="0"/>
                        </a:rPr>
                        <a:t> C3C4</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solidFill>
                          <a:srgbClr val="0070C0"/>
                        </a:solidFill>
                        <a:latin typeface="Times New Roman" pitchFamily="18" charset="0"/>
                        <a:cs typeface="Times New Roman" pitchFamily="18" charset="0"/>
                      </a:endParaRPr>
                    </a:p>
                  </a:txBody>
                  <a:tcPr/>
                </a:tc>
                <a:tc>
                  <a:txBody>
                    <a:bodyPr/>
                    <a:lstStyle/>
                    <a:p>
                      <a:r>
                        <a:rPr lang="en-US" sz="1400" dirty="0" smtClean="0">
                          <a:solidFill>
                            <a:srgbClr val="0070C0"/>
                          </a:solidFill>
                          <a:latin typeface="Times New Roman" pitchFamily="18" charset="0"/>
                          <a:cs typeface="Times New Roman" pitchFamily="18" charset="0"/>
                        </a:rPr>
                        <a:t>-</a:t>
                      </a:r>
                      <a:endParaRPr lang="en-US" sz="1400" dirty="0">
                        <a:solidFill>
                          <a:srgbClr val="0070C0"/>
                        </a:solidFill>
                        <a:latin typeface="Times New Roman" pitchFamily="18" charset="0"/>
                        <a:cs typeface="Times New Roman" pitchFamily="18" charset="0"/>
                      </a:endParaRPr>
                    </a:p>
                  </a:txBody>
                  <a:tcPr/>
                </a:tc>
                <a:tc>
                  <a:txBody>
                    <a:bodyPr/>
                    <a:lstStyle/>
                    <a:p>
                      <a:r>
                        <a:rPr lang="en-US" sz="1400" dirty="0" smtClean="0">
                          <a:solidFill>
                            <a:srgbClr val="0070C0"/>
                          </a:solidFill>
                          <a:latin typeface="Times New Roman" pitchFamily="18" charset="0"/>
                          <a:cs typeface="Times New Roman" pitchFamily="18" charset="0"/>
                        </a:rPr>
                        <a:t>Anti DNA -</a:t>
                      </a:r>
                      <a:endParaRPr lang="en-US" sz="1400" dirty="0">
                        <a:solidFill>
                          <a:srgbClr val="0070C0"/>
                        </a:solidFill>
                        <a:latin typeface="Times New Roman" pitchFamily="18" charset="0"/>
                        <a:cs typeface="Times New Roman" pitchFamily="18" charset="0"/>
                      </a:endParaRPr>
                    </a:p>
                  </a:txBody>
                  <a:tcPr/>
                </a:tc>
                <a:tc>
                  <a:txBody>
                    <a:bodyPr/>
                    <a:lstStyle/>
                    <a:p>
                      <a:endParaRPr lang="en-US" sz="1400" dirty="0">
                        <a:latin typeface="Times New Roman" pitchFamily="18" charset="0"/>
                        <a:cs typeface="Times New Roman" pitchFamily="18" charset="0"/>
                      </a:endParaRPr>
                    </a:p>
                  </a:txBody>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normAutofit/>
          </a:bodyPr>
          <a:lstStyle/>
          <a:p>
            <a:r>
              <a:rPr lang="en-US" sz="3600" dirty="0" smtClean="0">
                <a:latin typeface="Times New Roman" pitchFamily="18" charset="0"/>
                <a:cs typeface="Times New Roman" pitchFamily="18" charset="0"/>
              </a:rPr>
              <a:t>ĐẶC </a:t>
            </a:r>
            <a:r>
              <a:rPr lang="en-US" sz="3600" dirty="0" err="1" smtClean="0">
                <a:latin typeface="Times New Roman" pitchFamily="18" charset="0"/>
                <a:cs typeface="Times New Roman" pitchFamily="18" charset="0"/>
              </a:rPr>
              <a:t>ĐiỂM</a:t>
            </a:r>
            <a:r>
              <a:rPr lang="en-US" sz="3600" dirty="0" smtClean="0">
                <a:latin typeface="Times New Roman" pitchFamily="18" charset="0"/>
                <a:cs typeface="Times New Roman" pitchFamily="18" charset="0"/>
              </a:rPr>
              <a:t> HUYET HOC CON &amp;  CHA ME</a:t>
            </a:r>
            <a:endParaRPr lang="en-US" sz="3600" dirty="0"/>
          </a:p>
        </p:txBody>
      </p:sp>
      <p:graphicFrame>
        <p:nvGraphicFramePr>
          <p:cNvPr id="4" name="Content Placeholder 3"/>
          <p:cNvGraphicFramePr>
            <a:graphicFrameLocks noGrp="1"/>
          </p:cNvGraphicFramePr>
          <p:nvPr>
            <p:ph idx="1"/>
          </p:nvPr>
        </p:nvGraphicFramePr>
        <p:xfrm>
          <a:off x="0" y="1143000"/>
          <a:ext cx="9144002" cy="4124960"/>
        </p:xfrm>
        <a:graphic>
          <a:graphicData uri="http://schemas.openxmlformats.org/drawingml/2006/table">
            <a:tbl>
              <a:tblPr firstRow="1" bandRow="1">
                <a:tableStyleId>{5C22544A-7EE6-4342-B048-85BDC9FD1C3A}</a:tableStyleId>
              </a:tblPr>
              <a:tblGrid>
                <a:gridCol w="1306286"/>
                <a:gridCol w="1306286"/>
                <a:gridCol w="1306286"/>
                <a:gridCol w="1306286"/>
                <a:gridCol w="1306286"/>
                <a:gridCol w="1306286"/>
                <a:gridCol w="1306286"/>
              </a:tblGrid>
              <a:tr h="370840">
                <a:tc>
                  <a:txBody>
                    <a:bodyPr/>
                    <a:lstStyle/>
                    <a:p>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7/9 </a:t>
                      </a:r>
                    </a:p>
                    <a:p>
                      <a:r>
                        <a:rPr lang="en-US" sz="1600" dirty="0" smtClean="0">
                          <a:latin typeface="Times New Roman" pitchFamily="18" charset="0"/>
                          <a:cs typeface="Times New Roman" pitchFamily="18" charset="0"/>
                        </a:rPr>
                        <a:t>CON</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7/</a:t>
                      </a:r>
                      <a:r>
                        <a:rPr lang="en-US" sz="1600" baseline="0" dirty="0" smtClean="0">
                          <a:latin typeface="Times New Roman" pitchFamily="18" charset="0"/>
                          <a:cs typeface="Times New Roman" pitchFamily="18" charset="0"/>
                        </a:rPr>
                        <a:t> 9  </a:t>
                      </a:r>
                    </a:p>
                    <a:p>
                      <a:r>
                        <a:rPr lang="en-US" sz="1600" baseline="0" dirty="0" smtClean="0">
                          <a:latin typeface="Times New Roman" pitchFamily="18" charset="0"/>
                          <a:cs typeface="Times New Roman" pitchFamily="18" charset="0"/>
                        </a:rPr>
                        <a:t>ME</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7/9 C</a:t>
                      </a:r>
                    </a:p>
                    <a:p>
                      <a:r>
                        <a:rPr lang="en-US" sz="1600" dirty="0" smtClean="0">
                          <a:latin typeface="Times New Roman" pitchFamily="18" charset="0"/>
                          <a:cs typeface="Times New Roman" pitchFamily="18" charset="0"/>
                        </a:rPr>
                        <a:t>CHA</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12/09 </a:t>
                      </a:r>
                    </a:p>
                    <a:p>
                      <a:r>
                        <a:rPr lang="en-US" sz="1600" dirty="0" smtClean="0">
                          <a:latin typeface="Times New Roman" pitchFamily="18" charset="0"/>
                          <a:cs typeface="Times New Roman" pitchFamily="18" charset="0"/>
                        </a:rPr>
                        <a:t>CON</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12/09</a:t>
                      </a:r>
                    </a:p>
                    <a:p>
                      <a:r>
                        <a:rPr lang="en-US" sz="1600" dirty="0" smtClean="0">
                          <a:latin typeface="Times New Roman" pitchFamily="18" charset="0"/>
                          <a:cs typeface="Times New Roman" pitchFamily="18" charset="0"/>
                        </a:rPr>
                        <a:t>ME***</a:t>
                      </a:r>
                    </a:p>
                  </a:txBody>
                  <a:tcPr/>
                </a:tc>
                <a:tc>
                  <a:txBody>
                    <a:bodyPr/>
                    <a:lstStyle/>
                    <a:p>
                      <a:r>
                        <a:rPr lang="en-US" sz="1600" dirty="0" smtClean="0">
                          <a:latin typeface="Times New Roman" pitchFamily="18" charset="0"/>
                          <a:cs typeface="Times New Roman" pitchFamily="18" charset="0"/>
                        </a:rPr>
                        <a:t>12/09</a:t>
                      </a:r>
                    </a:p>
                    <a:p>
                      <a:r>
                        <a:rPr lang="en-US" sz="1600" dirty="0" smtClean="0">
                          <a:latin typeface="Times New Roman" pitchFamily="18" charset="0"/>
                          <a:cs typeface="Times New Roman" pitchFamily="18" charset="0"/>
                        </a:rPr>
                        <a:t>CON***</a:t>
                      </a:r>
                      <a:endParaRPr lang="en-US" sz="1600" dirty="0">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HB</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9.9</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9.9</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15.7</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9.8</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9.1</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9.8</a:t>
                      </a:r>
                      <a:endParaRPr lang="en-US" sz="1600" dirty="0">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MCV</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75.7</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87.9</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86</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78.1</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87.2</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78.3</a:t>
                      </a:r>
                      <a:endParaRPr lang="en-US" sz="1600" dirty="0">
                        <a:latin typeface="Times New Roman" pitchFamily="18" charset="0"/>
                        <a:cs typeface="Times New Roman" pitchFamily="18" charset="0"/>
                      </a:endParaRPr>
                    </a:p>
                  </a:txBody>
                  <a:tcPr/>
                </a:tc>
              </a:tr>
              <a:tr h="370840">
                <a:tc>
                  <a:txBody>
                    <a:bodyPr/>
                    <a:lstStyle/>
                    <a:p>
                      <a:r>
                        <a:rPr lang="en-US" sz="1600" dirty="0" smtClean="0">
                          <a:solidFill>
                            <a:schemeClr val="tx1"/>
                          </a:solidFill>
                          <a:latin typeface="Times New Roman" pitchFamily="18" charset="0"/>
                          <a:cs typeface="Times New Roman" pitchFamily="18" charset="0"/>
                        </a:rPr>
                        <a:t>MCH</a:t>
                      </a:r>
                      <a:endParaRPr lang="en-US" sz="1600" dirty="0">
                        <a:solidFill>
                          <a:schemeClr val="tx1"/>
                        </a:solidFill>
                        <a:latin typeface="Times New Roman" pitchFamily="18" charset="0"/>
                        <a:cs typeface="Times New Roman" pitchFamily="18" charset="0"/>
                      </a:endParaRPr>
                    </a:p>
                  </a:txBody>
                  <a:tcPr/>
                </a:tc>
                <a:tc>
                  <a:txBody>
                    <a:bodyPr/>
                    <a:lstStyle/>
                    <a:p>
                      <a:r>
                        <a:rPr lang="en-US" sz="1600" dirty="0" smtClean="0">
                          <a:solidFill>
                            <a:schemeClr val="tx1"/>
                          </a:solidFill>
                          <a:latin typeface="Times New Roman" pitchFamily="18" charset="0"/>
                          <a:cs typeface="Times New Roman" pitchFamily="18" charset="0"/>
                        </a:rPr>
                        <a:t>26.4</a:t>
                      </a:r>
                      <a:endParaRPr lang="en-US" sz="1600" dirty="0">
                        <a:solidFill>
                          <a:schemeClr val="tx1"/>
                        </a:solidFill>
                        <a:latin typeface="Times New Roman" pitchFamily="18" charset="0"/>
                        <a:cs typeface="Times New Roman" pitchFamily="18" charset="0"/>
                      </a:endParaRPr>
                    </a:p>
                  </a:txBody>
                  <a:tcPr/>
                </a:tc>
                <a:tc>
                  <a:txBody>
                    <a:bodyPr/>
                    <a:lstStyle/>
                    <a:p>
                      <a:r>
                        <a:rPr lang="en-US" sz="1600" dirty="0" smtClean="0">
                          <a:solidFill>
                            <a:schemeClr val="tx1"/>
                          </a:solidFill>
                          <a:latin typeface="Times New Roman" pitchFamily="18" charset="0"/>
                          <a:cs typeface="Times New Roman" pitchFamily="18" charset="0"/>
                        </a:rPr>
                        <a:t>28.7</a:t>
                      </a:r>
                      <a:endParaRPr lang="en-US" sz="1600" dirty="0">
                        <a:solidFill>
                          <a:schemeClr val="tx1"/>
                        </a:solidFill>
                        <a:latin typeface="Times New Roman" pitchFamily="18" charset="0"/>
                        <a:cs typeface="Times New Roman" pitchFamily="18" charset="0"/>
                      </a:endParaRPr>
                    </a:p>
                  </a:txBody>
                  <a:tcPr/>
                </a:tc>
                <a:tc>
                  <a:txBody>
                    <a:bodyPr/>
                    <a:lstStyle/>
                    <a:p>
                      <a:r>
                        <a:rPr lang="en-US" sz="1600" dirty="0" smtClean="0">
                          <a:solidFill>
                            <a:schemeClr val="tx1"/>
                          </a:solidFill>
                          <a:latin typeface="Times New Roman" pitchFamily="18" charset="0"/>
                          <a:cs typeface="Times New Roman" pitchFamily="18" charset="0"/>
                        </a:rPr>
                        <a:t>27.9</a:t>
                      </a:r>
                      <a:endParaRPr lang="en-US" sz="1600" dirty="0">
                        <a:solidFill>
                          <a:schemeClr val="tx1"/>
                        </a:solidFill>
                        <a:latin typeface="Times New Roman" pitchFamily="18" charset="0"/>
                        <a:cs typeface="Times New Roman" pitchFamily="18" charset="0"/>
                      </a:endParaRPr>
                    </a:p>
                  </a:txBody>
                  <a:tcPr/>
                </a:tc>
                <a:tc>
                  <a:txBody>
                    <a:bodyPr/>
                    <a:lstStyle/>
                    <a:p>
                      <a:r>
                        <a:rPr lang="en-US" sz="1600" dirty="0" smtClean="0">
                          <a:solidFill>
                            <a:schemeClr val="tx1"/>
                          </a:solidFill>
                          <a:latin typeface="Times New Roman" pitchFamily="18" charset="0"/>
                          <a:cs typeface="Times New Roman" pitchFamily="18" charset="0"/>
                        </a:rPr>
                        <a:t>27.1</a:t>
                      </a:r>
                      <a:endParaRPr lang="en-US" sz="1600" dirty="0">
                        <a:solidFill>
                          <a:schemeClr val="tx1"/>
                        </a:solidFill>
                        <a:latin typeface="Times New Roman" pitchFamily="18" charset="0"/>
                        <a:cs typeface="Times New Roman" pitchFamily="18" charset="0"/>
                      </a:endParaRPr>
                    </a:p>
                  </a:txBody>
                  <a:tcPr/>
                </a:tc>
                <a:tc>
                  <a:txBody>
                    <a:bodyPr/>
                    <a:lstStyle/>
                    <a:p>
                      <a:r>
                        <a:rPr lang="en-US" sz="1600" dirty="0" smtClean="0">
                          <a:solidFill>
                            <a:schemeClr val="tx1"/>
                          </a:solidFill>
                          <a:latin typeface="Times New Roman" pitchFamily="18" charset="0"/>
                          <a:cs typeface="Times New Roman" pitchFamily="18" charset="0"/>
                        </a:rPr>
                        <a:t>29.1</a:t>
                      </a:r>
                      <a:endParaRPr lang="en-US" sz="1600" dirty="0">
                        <a:solidFill>
                          <a:schemeClr val="tx1"/>
                        </a:solidFill>
                        <a:latin typeface="Times New Roman" pitchFamily="18" charset="0"/>
                        <a:cs typeface="Times New Roman" pitchFamily="18" charset="0"/>
                      </a:endParaRPr>
                    </a:p>
                  </a:txBody>
                  <a:tcPr/>
                </a:tc>
                <a:tc>
                  <a:txBody>
                    <a:bodyPr/>
                    <a:lstStyle/>
                    <a:p>
                      <a:r>
                        <a:rPr lang="en-US" sz="1600" dirty="0" smtClean="0">
                          <a:solidFill>
                            <a:schemeClr val="tx1"/>
                          </a:solidFill>
                          <a:latin typeface="Times New Roman" pitchFamily="18" charset="0"/>
                          <a:cs typeface="Times New Roman" pitchFamily="18" charset="0"/>
                        </a:rPr>
                        <a:t>25.9</a:t>
                      </a:r>
                      <a:endParaRPr lang="en-US" sz="1600" dirty="0">
                        <a:solidFill>
                          <a:schemeClr val="tx1"/>
                        </a:solidFill>
                        <a:latin typeface="Times New Roman" pitchFamily="18" charset="0"/>
                        <a:cs typeface="Times New Roman" pitchFamily="18" charset="0"/>
                      </a:endParaRPr>
                    </a:p>
                  </a:txBody>
                  <a:tcPr/>
                </a:tc>
              </a:tr>
              <a:tr h="370840">
                <a:tc>
                  <a:txBody>
                    <a:bodyPr/>
                    <a:lstStyle/>
                    <a:p>
                      <a:r>
                        <a:rPr lang="en-US" sz="1600" dirty="0" smtClean="0">
                          <a:solidFill>
                            <a:srgbClr val="FF0000"/>
                          </a:solidFill>
                          <a:latin typeface="Times New Roman" pitchFamily="18" charset="0"/>
                          <a:cs typeface="Times New Roman" pitchFamily="18" charset="0"/>
                        </a:rPr>
                        <a:t>MCHC</a:t>
                      </a:r>
                      <a:endParaRPr lang="en-US" sz="1600" dirty="0">
                        <a:solidFill>
                          <a:srgbClr val="FF0000"/>
                        </a:solidFill>
                        <a:latin typeface="Times New Roman" pitchFamily="18" charset="0"/>
                        <a:cs typeface="Times New Roman" pitchFamily="18" charset="0"/>
                      </a:endParaRPr>
                    </a:p>
                  </a:txBody>
                  <a:tcPr/>
                </a:tc>
                <a:tc>
                  <a:txBody>
                    <a:bodyPr/>
                    <a:lstStyle/>
                    <a:p>
                      <a:r>
                        <a:rPr lang="en-US" sz="1600" dirty="0" smtClean="0">
                          <a:solidFill>
                            <a:srgbClr val="FF0000"/>
                          </a:solidFill>
                          <a:latin typeface="Times New Roman" pitchFamily="18" charset="0"/>
                          <a:cs typeface="Times New Roman" pitchFamily="18" charset="0"/>
                        </a:rPr>
                        <a:t>34.9</a:t>
                      </a:r>
                      <a:endParaRPr lang="en-US" sz="1600" dirty="0">
                        <a:solidFill>
                          <a:srgbClr val="FF0000"/>
                        </a:solidFill>
                        <a:latin typeface="Times New Roman" pitchFamily="18" charset="0"/>
                        <a:cs typeface="Times New Roman" pitchFamily="18" charset="0"/>
                      </a:endParaRPr>
                    </a:p>
                  </a:txBody>
                  <a:tcPr/>
                </a:tc>
                <a:tc>
                  <a:txBody>
                    <a:bodyPr/>
                    <a:lstStyle/>
                    <a:p>
                      <a:r>
                        <a:rPr lang="en-US" sz="1600" dirty="0" smtClean="0">
                          <a:solidFill>
                            <a:srgbClr val="FF0000"/>
                          </a:solidFill>
                          <a:latin typeface="Times New Roman" pitchFamily="18" charset="0"/>
                          <a:cs typeface="Times New Roman" pitchFamily="18" charset="0"/>
                        </a:rPr>
                        <a:t>32.7</a:t>
                      </a:r>
                      <a:endParaRPr lang="en-US" sz="1600" dirty="0">
                        <a:solidFill>
                          <a:srgbClr val="FF0000"/>
                        </a:solidFill>
                        <a:latin typeface="Times New Roman" pitchFamily="18" charset="0"/>
                        <a:cs typeface="Times New Roman" pitchFamily="18" charset="0"/>
                      </a:endParaRPr>
                    </a:p>
                  </a:txBody>
                  <a:tcPr/>
                </a:tc>
                <a:tc>
                  <a:txBody>
                    <a:bodyPr/>
                    <a:lstStyle/>
                    <a:p>
                      <a:r>
                        <a:rPr lang="en-US" sz="1600" dirty="0" smtClean="0">
                          <a:solidFill>
                            <a:srgbClr val="FF0000"/>
                          </a:solidFill>
                          <a:latin typeface="Times New Roman" pitchFamily="18" charset="0"/>
                          <a:cs typeface="Times New Roman" pitchFamily="18" charset="0"/>
                        </a:rPr>
                        <a:t>32.2</a:t>
                      </a:r>
                      <a:endParaRPr lang="en-US" sz="1600" dirty="0">
                        <a:solidFill>
                          <a:srgbClr val="FF0000"/>
                        </a:solidFill>
                        <a:latin typeface="Times New Roman" pitchFamily="18" charset="0"/>
                        <a:cs typeface="Times New Roman" pitchFamily="18" charset="0"/>
                      </a:endParaRPr>
                    </a:p>
                  </a:txBody>
                  <a:tcPr/>
                </a:tc>
                <a:tc>
                  <a:txBody>
                    <a:bodyPr/>
                    <a:lstStyle/>
                    <a:p>
                      <a:r>
                        <a:rPr lang="en-US" sz="1600" dirty="0" smtClean="0">
                          <a:solidFill>
                            <a:srgbClr val="FF0000"/>
                          </a:solidFill>
                          <a:latin typeface="Times New Roman" pitchFamily="18" charset="0"/>
                          <a:cs typeface="Times New Roman" pitchFamily="18" charset="0"/>
                        </a:rPr>
                        <a:t>34.8</a:t>
                      </a:r>
                      <a:endParaRPr lang="en-US" sz="1600" dirty="0">
                        <a:solidFill>
                          <a:srgbClr val="FF0000"/>
                        </a:solidFill>
                        <a:latin typeface="Times New Roman" pitchFamily="18" charset="0"/>
                        <a:cs typeface="Times New Roman" pitchFamily="18" charset="0"/>
                      </a:endParaRPr>
                    </a:p>
                  </a:txBody>
                  <a:tcPr/>
                </a:tc>
                <a:tc>
                  <a:txBody>
                    <a:bodyPr/>
                    <a:lstStyle/>
                    <a:p>
                      <a:r>
                        <a:rPr lang="en-US" sz="1600" dirty="0" smtClean="0">
                          <a:solidFill>
                            <a:srgbClr val="FF0000"/>
                          </a:solidFill>
                          <a:latin typeface="Times New Roman" pitchFamily="18" charset="0"/>
                          <a:cs typeface="Times New Roman" pitchFamily="18" charset="0"/>
                        </a:rPr>
                        <a:t>33.3</a:t>
                      </a:r>
                      <a:endParaRPr lang="en-US" sz="1600" dirty="0">
                        <a:solidFill>
                          <a:srgbClr val="FF0000"/>
                        </a:solidFill>
                        <a:latin typeface="Times New Roman" pitchFamily="18" charset="0"/>
                        <a:cs typeface="Times New Roman" pitchFamily="18" charset="0"/>
                      </a:endParaRPr>
                    </a:p>
                  </a:txBody>
                  <a:tcPr/>
                </a:tc>
                <a:tc>
                  <a:txBody>
                    <a:bodyPr/>
                    <a:lstStyle/>
                    <a:p>
                      <a:r>
                        <a:rPr lang="en-US" sz="1600" dirty="0" smtClean="0">
                          <a:solidFill>
                            <a:srgbClr val="FF0000"/>
                          </a:solidFill>
                          <a:latin typeface="Times New Roman" pitchFamily="18" charset="0"/>
                          <a:cs typeface="Times New Roman" pitchFamily="18" charset="0"/>
                        </a:rPr>
                        <a:t>33.1</a:t>
                      </a:r>
                      <a:endParaRPr lang="en-US" sz="1600" dirty="0">
                        <a:solidFill>
                          <a:srgbClr val="FF0000"/>
                        </a:solidFill>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WBC</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9.02</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10.9</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6.86</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7.5</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8.8</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8.1</a:t>
                      </a:r>
                      <a:endParaRPr lang="en-US" sz="1600" dirty="0">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PN %</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39.5</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74</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65</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52.6</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65</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55.8</a:t>
                      </a:r>
                      <a:endParaRPr lang="en-US" sz="1600" dirty="0">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TC</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290</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327</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247</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329</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318</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364</a:t>
                      </a:r>
                      <a:endParaRPr lang="en-US" sz="1600" dirty="0">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Ret %</a:t>
                      </a:r>
                      <a:endParaRPr lang="en-US" sz="1600" dirty="0">
                        <a:latin typeface="Times New Roman" pitchFamily="18" charset="0"/>
                        <a:cs typeface="Times New Roman" pitchFamily="18" charset="0"/>
                      </a:endParaRPr>
                    </a:p>
                  </a:txBody>
                  <a:tcPr/>
                </a:tc>
                <a:tc>
                  <a:txBody>
                    <a:bodyPr/>
                    <a:lstStyle/>
                    <a:p>
                      <a:endParaRPr lang="en-US" sz="1600" dirty="0">
                        <a:latin typeface="Times New Roman" pitchFamily="18" charset="0"/>
                        <a:cs typeface="Times New Roman" pitchFamily="18" charset="0"/>
                      </a:endParaRPr>
                    </a:p>
                  </a:txBody>
                  <a:tcPr/>
                </a:tc>
                <a:tc>
                  <a:txBody>
                    <a:bodyPr/>
                    <a:lstStyle/>
                    <a:p>
                      <a:endParaRPr lang="en-US" sz="1600">
                        <a:latin typeface="Times New Roman" pitchFamily="18" charset="0"/>
                        <a:cs typeface="Times New Roman" pitchFamily="18" charset="0"/>
                      </a:endParaRPr>
                    </a:p>
                  </a:txBody>
                  <a:tcPr/>
                </a:tc>
                <a:tc>
                  <a:txBody>
                    <a:bodyPr/>
                    <a:lstStyle/>
                    <a:p>
                      <a:endParaRPr lang="en-US" sz="1600">
                        <a:latin typeface="Times New Roman" pitchFamily="18" charset="0"/>
                        <a:cs typeface="Times New Roman" pitchFamily="18" charset="0"/>
                      </a:endParaRPr>
                    </a:p>
                  </a:txBody>
                  <a:tcPr/>
                </a:tc>
                <a:tc>
                  <a:txBody>
                    <a:bodyPr/>
                    <a:lstStyle/>
                    <a:p>
                      <a:endParaRPr lang="en-US" sz="1600">
                        <a:latin typeface="Times New Roman" pitchFamily="18" charset="0"/>
                        <a:cs typeface="Times New Roman" pitchFamily="18" charset="0"/>
                      </a:endParaRPr>
                    </a:p>
                  </a:txBody>
                  <a:tcPr/>
                </a:tc>
                <a:tc>
                  <a:txBody>
                    <a:bodyPr/>
                    <a:lstStyle/>
                    <a:p>
                      <a:endParaRPr lang="en-US" sz="1600" dirty="0">
                        <a:latin typeface="Times New Roman" pitchFamily="18" charset="0"/>
                        <a:cs typeface="Times New Roman" pitchFamily="18" charset="0"/>
                      </a:endParaRPr>
                    </a:p>
                  </a:txBody>
                  <a:tcPr/>
                </a:tc>
                <a:tc>
                  <a:txBody>
                    <a:bodyPr/>
                    <a:lstStyle/>
                    <a:p>
                      <a:endParaRPr lang="en-US" sz="1600" dirty="0">
                        <a:latin typeface="Times New Roman" pitchFamily="18" charset="0"/>
                        <a:cs typeface="Times New Roman" pitchFamily="18" charset="0"/>
                      </a:endParaRPr>
                    </a:p>
                  </a:txBody>
                  <a:tcPr/>
                </a:tc>
              </a:tr>
              <a:tr h="370840">
                <a:tc>
                  <a:txBody>
                    <a:bodyPr/>
                    <a:lstStyle/>
                    <a:p>
                      <a:r>
                        <a:rPr lang="en-US" sz="1600" dirty="0" smtClean="0">
                          <a:solidFill>
                            <a:srgbClr val="FF0000"/>
                          </a:solidFill>
                          <a:latin typeface="Times New Roman" pitchFamily="18" charset="0"/>
                          <a:cs typeface="Times New Roman" pitchFamily="18" charset="0"/>
                        </a:rPr>
                        <a:t>BLOOD SMEAR</a:t>
                      </a:r>
                      <a:endParaRPr lang="en-US" sz="1600" dirty="0">
                        <a:solidFill>
                          <a:srgbClr val="FF0000"/>
                        </a:solidFill>
                        <a:latin typeface="Times New Roman" pitchFamily="18" charset="0"/>
                        <a:cs typeface="Times New Roman" pitchFamily="18" charset="0"/>
                      </a:endParaRPr>
                    </a:p>
                  </a:txBody>
                  <a:tcPr/>
                </a:tc>
                <a:tc>
                  <a:txBody>
                    <a:bodyPr/>
                    <a:lstStyle/>
                    <a:p>
                      <a:endParaRPr lang="en-US" sz="1600" dirty="0">
                        <a:solidFill>
                          <a:srgbClr val="FF0000"/>
                        </a:solidFill>
                        <a:latin typeface="Times New Roman" pitchFamily="18" charset="0"/>
                        <a:cs typeface="Times New Roman" pitchFamily="18" charset="0"/>
                      </a:endParaRPr>
                    </a:p>
                  </a:txBody>
                  <a:tcPr/>
                </a:tc>
                <a:tc>
                  <a:txBody>
                    <a:bodyPr/>
                    <a:lstStyle/>
                    <a:p>
                      <a:r>
                        <a:rPr lang="en-US" sz="1600" dirty="0" smtClean="0">
                          <a:solidFill>
                            <a:srgbClr val="FF0000"/>
                          </a:solidFill>
                          <a:latin typeface="Times New Roman" pitchFamily="18" charset="0"/>
                          <a:cs typeface="Times New Roman" pitchFamily="18" charset="0"/>
                        </a:rPr>
                        <a:t>KT</a:t>
                      </a:r>
                      <a:r>
                        <a:rPr lang="en-US" sz="1600" baseline="0" dirty="0" smtClean="0">
                          <a:solidFill>
                            <a:srgbClr val="FF0000"/>
                          </a:solidFill>
                          <a:latin typeface="Times New Roman" pitchFamily="18" charset="0"/>
                          <a:cs typeface="Times New Roman" pitchFamily="18" charset="0"/>
                        </a:rPr>
                        <a:t> +, HC </a:t>
                      </a:r>
                      <a:r>
                        <a:rPr lang="en-US" sz="1600" baseline="0" dirty="0" err="1" smtClean="0">
                          <a:solidFill>
                            <a:srgbClr val="FF0000"/>
                          </a:solidFill>
                          <a:latin typeface="Times New Roman" pitchFamily="18" charset="0"/>
                          <a:cs typeface="Times New Roman" pitchFamily="18" charset="0"/>
                        </a:rPr>
                        <a:t>nho</a:t>
                      </a:r>
                      <a:r>
                        <a:rPr lang="en-US" sz="1600" baseline="0" dirty="0" smtClean="0">
                          <a:solidFill>
                            <a:srgbClr val="FF0000"/>
                          </a:solidFill>
                          <a:latin typeface="Times New Roman" pitchFamily="18" charset="0"/>
                          <a:cs typeface="Times New Roman" pitchFamily="18" charset="0"/>
                        </a:rPr>
                        <a:t> +</a:t>
                      </a:r>
                      <a:endParaRPr lang="en-US" sz="1600" dirty="0">
                        <a:solidFill>
                          <a:srgbClr val="FF0000"/>
                        </a:solidFill>
                        <a:latin typeface="Times New Roman" pitchFamily="18" charset="0"/>
                        <a:cs typeface="Times New Roman" pitchFamily="18" charset="0"/>
                      </a:endParaRPr>
                    </a:p>
                  </a:txBody>
                  <a:tcPr/>
                </a:tc>
                <a:tc>
                  <a:txBody>
                    <a:bodyPr/>
                    <a:lstStyle/>
                    <a:p>
                      <a:endParaRPr lang="en-US" sz="1600" dirty="0">
                        <a:solidFill>
                          <a:srgbClr val="FF0000"/>
                        </a:solidFill>
                        <a:latin typeface="Times New Roman" pitchFamily="18" charset="0"/>
                        <a:cs typeface="Times New Roman" pitchFamily="18" charset="0"/>
                      </a:endParaRPr>
                    </a:p>
                  </a:txBody>
                  <a:tcPr/>
                </a:tc>
                <a:tc>
                  <a:txBody>
                    <a:bodyPr/>
                    <a:lstStyle/>
                    <a:p>
                      <a:r>
                        <a:rPr lang="en-US" sz="1600" dirty="0" smtClean="0">
                          <a:solidFill>
                            <a:srgbClr val="FF0000"/>
                          </a:solidFill>
                          <a:latin typeface="Times New Roman" pitchFamily="18" charset="0"/>
                          <a:cs typeface="Times New Roman" pitchFamily="18" charset="0"/>
                        </a:rPr>
                        <a:t>HC</a:t>
                      </a:r>
                      <a:r>
                        <a:rPr lang="en-US" sz="1600" baseline="0" dirty="0" smtClean="0">
                          <a:solidFill>
                            <a:srgbClr val="FF0000"/>
                          </a:solidFill>
                          <a:latin typeface="Times New Roman" pitchFamily="18" charset="0"/>
                          <a:cs typeface="Times New Roman" pitchFamily="18" charset="0"/>
                        </a:rPr>
                        <a:t> </a:t>
                      </a:r>
                      <a:r>
                        <a:rPr lang="en-US" sz="1600" baseline="0" dirty="0" err="1" smtClean="0">
                          <a:solidFill>
                            <a:srgbClr val="FF0000"/>
                          </a:solidFill>
                          <a:latin typeface="Times New Roman" pitchFamily="18" charset="0"/>
                          <a:cs typeface="Times New Roman" pitchFamily="18" charset="0"/>
                        </a:rPr>
                        <a:t>nho</a:t>
                      </a:r>
                      <a:r>
                        <a:rPr lang="en-US" sz="1600" baseline="0" dirty="0" smtClean="0">
                          <a:solidFill>
                            <a:srgbClr val="FF0000"/>
                          </a:solidFill>
                          <a:latin typeface="Times New Roman" pitchFamily="18" charset="0"/>
                          <a:cs typeface="Times New Roman" pitchFamily="18" charset="0"/>
                        </a:rPr>
                        <a:t>, KT +</a:t>
                      </a:r>
                      <a:endParaRPr lang="en-US" sz="1600" dirty="0">
                        <a:solidFill>
                          <a:srgbClr val="FF0000"/>
                        </a:solidFill>
                        <a:latin typeface="Times New Roman" pitchFamily="18" charset="0"/>
                        <a:cs typeface="Times New Roman" pitchFamily="18" charset="0"/>
                      </a:endParaRPr>
                    </a:p>
                  </a:txBody>
                  <a:tcPr/>
                </a:tc>
                <a:tc>
                  <a:txBody>
                    <a:bodyPr/>
                    <a:lstStyle/>
                    <a:p>
                      <a:r>
                        <a:rPr lang="en-US" sz="1600" baseline="0" dirty="0" err="1" smtClean="0">
                          <a:solidFill>
                            <a:srgbClr val="FF0000"/>
                          </a:solidFill>
                          <a:latin typeface="Times New Roman" pitchFamily="18" charset="0"/>
                          <a:cs typeface="Times New Roman" pitchFamily="18" charset="0"/>
                        </a:rPr>
                        <a:t>hình</a:t>
                      </a:r>
                      <a:r>
                        <a:rPr lang="en-US" sz="1600" baseline="0" dirty="0" smtClean="0">
                          <a:solidFill>
                            <a:srgbClr val="FF0000"/>
                          </a:solidFill>
                          <a:latin typeface="Times New Roman" pitchFamily="18" charset="0"/>
                          <a:cs typeface="Times New Roman" pitchFamily="18" charset="0"/>
                        </a:rPr>
                        <a:t> </a:t>
                      </a:r>
                      <a:r>
                        <a:rPr lang="en-US" sz="1600" baseline="0" dirty="0" err="1" smtClean="0">
                          <a:solidFill>
                            <a:srgbClr val="FF0000"/>
                          </a:solidFill>
                          <a:latin typeface="Times New Roman" pitchFamily="18" charset="0"/>
                          <a:cs typeface="Times New Roman" pitchFamily="18" charset="0"/>
                        </a:rPr>
                        <a:t>cầu</a:t>
                      </a:r>
                      <a:r>
                        <a:rPr lang="en-US" sz="1600" baseline="0" dirty="0" smtClean="0">
                          <a:solidFill>
                            <a:srgbClr val="FF0000"/>
                          </a:solidFill>
                          <a:latin typeface="Times New Roman" pitchFamily="18" charset="0"/>
                          <a:cs typeface="Times New Roman" pitchFamily="18" charset="0"/>
                        </a:rPr>
                        <a:t>+, HC </a:t>
                      </a:r>
                      <a:r>
                        <a:rPr lang="en-US" sz="1600" baseline="0" dirty="0" err="1" smtClean="0">
                          <a:solidFill>
                            <a:srgbClr val="FF0000"/>
                          </a:solidFill>
                          <a:latin typeface="Times New Roman" pitchFamily="18" charset="0"/>
                          <a:cs typeface="Times New Roman" pitchFamily="18" charset="0"/>
                        </a:rPr>
                        <a:t>da</a:t>
                      </a:r>
                      <a:r>
                        <a:rPr lang="en-US" sz="1600" baseline="0" dirty="0" smtClean="0">
                          <a:solidFill>
                            <a:srgbClr val="FF0000"/>
                          </a:solidFill>
                          <a:latin typeface="Times New Roman" pitchFamily="18" charset="0"/>
                          <a:cs typeface="Times New Roman" pitchFamily="18" charset="0"/>
                        </a:rPr>
                        <a:t> sac ++</a:t>
                      </a:r>
                      <a:endParaRPr lang="en-US" sz="1600" dirty="0">
                        <a:solidFill>
                          <a:srgbClr val="FF0000"/>
                        </a:solidFill>
                        <a:latin typeface="Times New Roman" pitchFamily="18" charset="0"/>
                        <a:cs typeface="Times New Roman" pitchFamily="18" charset="0"/>
                      </a:endParaRPr>
                    </a:p>
                  </a:txBody>
                  <a:tcPr/>
                </a:tc>
                <a:tc>
                  <a:txBody>
                    <a:bodyPr/>
                    <a:lstStyle/>
                    <a:p>
                      <a:r>
                        <a:rPr lang="en-US" sz="1600" dirty="0" smtClean="0">
                          <a:solidFill>
                            <a:srgbClr val="FF0000"/>
                          </a:solidFill>
                          <a:latin typeface="Times New Roman" pitchFamily="18" charset="0"/>
                          <a:cs typeface="Times New Roman" pitchFamily="18" charset="0"/>
                        </a:rPr>
                        <a:t>HC </a:t>
                      </a:r>
                      <a:r>
                        <a:rPr lang="en-US" sz="1600" dirty="0" err="1" smtClean="0">
                          <a:solidFill>
                            <a:srgbClr val="FF0000"/>
                          </a:solidFill>
                          <a:latin typeface="Times New Roman" pitchFamily="18" charset="0"/>
                          <a:cs typeface="Times New Roman" pitchFamily="18" charset="0"/>
                        </a:rPr>
                        <a:t>cầu</a:t>
                      </a:r>
                      <a:r>
                        <a:rPr lang="en-US" sz="1600" baseline="0" dirty="0" smtClean="0">
                          <a:solidFill>
                            <a:srgbClr val="FF0000"/>
                          </a:solidFill>
                          <a:latin typeface="Times New Roman" pitchFamily="18" charset="0"/>
                          <a:cs typeface="Times New Roman" pitchFamily="18" charset="0"/>
                        </a:rPr>
                        <a:t> +++</a:t>
                      </a:r>
                    </a:p>
                    <a:p>
                      <a:r>
                        <a:rPr lang="en-US" sz="1600" baseline="0" dirty="0" smtClean="0">
                          <a:solidFill>
                            <a:srgbClr val="FF0000"/>
                          </a:solidFill>
                          <a:latin typeface="Times New Roman" pitchFamily="18" charset="0"/>
                          <a:cs typeface="Times New Roman" pitchFamily="18" charset="0"/>
                        </a:rPr>
                        <a:t>HC </a:t>
                      </a:r>
                      <a:r>
                        <a:rPr lang="en-US" sz="1600" baseline="0" dirty="0" err="1" smtClean="0">
                          <a:solidFill>
                            <a:srgbClr val="FF0000"/>
                          </a:solidFill>
                          <a:latin typeface="Times New Roman" pitchFamily="18" charset="0"/>
                          <a:cs typeface="Times New Roman" pitchFamily="18" charset="0"/>
                        </a:rPr>
                        <a:t>da</a:t>
                      </a:r>
                      <a:r>
                        <a:rPr lang="en-US" sz="1600" baseline="0" dirty="0" smtClean="0">
                          <a:solidFill>
                            <a:srgbClr val="FF0000"/>
                          </a:solidFill>
                          <a:latin typeface="Times New Roman" pitchFamily="18" charset="0"/>
                          <a:cs typeface="Times New Roman" pitchFamily="18" charset="0"/>
                        </a:rPr>
                        <a:t> sac +</a:t>
                      </a:r>
                      <a:endParaRPr lang="en-US" sz="1600" dirty="0">
                        <a:solidFill>
                          <a:srgbClr val="FF0000"/>
                        </a:solidFill>
                        <a:latin typeface="Times New Roman" pitchFamily="18" charset="0"/>
                        <a:cs typeface="Times New Roman" pitchFamily="18" charset="0"/>
                      </a:endParaRP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0" y="0"/>
            <a:ext cx="9144000" cy="990600"/>
          </a:xfrm>
        </p:spPr>
        <p:txBody>
          <a:bodyPr>
            <a:noAutofit/>
          </a:bodyPr>
          <a:lstStyle/>
          <a:p>
            <a:pPr eaLnBrk="1" hangingPunct="1">
              <a:defRPr/>
            </a:pPr>
            <a:r>
              <a:rPr lang="en-US" sz="3600" b="0" dirty="0" smtClean="0">
                <a:latin typeface="Times New Roman" pitchFamily="18" charset="0"/>
                <a:cs typeface="Times New Roman" pitchFamily="18" charset="0"/>
              </a:rPr>
              <a:t>PHÂN LOẠI :</a:t>
            </a:r>
            <a:br>
              <a:rPr lang="en-US" sz="3600" b="0" dirty="0" smtClean="0">
                <a:latin typeface="Times New Roman" pitchFamily="18" charset="0"/>
                <a:cs typeface="Times New Roman" pitchFamily="18" charset="0"/>
              </a:rPr>
            </a:br>
            <a:r>
              <a:rPr lang="en-US" sz="3600" b="0" dirty="0" smtClean="0">
                <a:latin typeface="Times New Roman" pitchFamily="18" charset="0"/>
                <a:cs typeface="Times New Roman" pitchFamily="18" charset="0"/>
              </a:rPr>
              <a:t>HUYẾT TÁN DI TRUYỀN  </a:t>
            </a:r>
          </a:p>
        </p:txBody>
      </p:sp>
      <p:sp>
        <p:nvSpPr>
          <p:cNvPr id="14342" name="Rectangle 6"/>
          <p:cNvSpPr>
            <a:spLocks noGrp="1" noChangeArrowheads="1"/>
          </p:cNvSpPr>
          <p:nvPr>
            <p:ph idx="1"/>
          </p:nvPr>
        </p:nvSpPr>
        <p:spPr>
          <a:xfrm>
            <a:off x="0" y="1600200"/>
            <a:ext cx="9144000" cy="5257800"/>
          </a:xfrm>
        </p:spPr>
        <p:txBody>
          <a:bodyPr>
            <a:normAutofit/>
          </a:bodyPr>
          <a:lstStyle/>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Bất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thường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màng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bệnh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hình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a:t>
            </a:r>
          </a:p>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Thiếu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hụt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hệ</a:t>
            </a:r>
            <a:r>
              <a:rPr lang="en-US" sz="2000" dirty="0" smtClean="0">
                <a:latin typeface="Times New Roman" pitchFamily="18" charset="0"/>
                <a:cs typeface="Times New Roman" pitchFamily="18" charset="0"/>
              </a:rPr>
              <a:t> enzyme </a:t>
            </a:r>
            <a:r>
              <a:rPr lang="en-US" sz="2000" dirty="0" err="1" smtClean="0">
                <a:latin typeface="Times New Roman" pitchFamily="18" charset="0"/>
                <a:cs typeface="Times New Roman" pitchFamily="18" charset="0"/>
              </a:rPr>
              <a:t>chuyển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hoá</a:t>
            </a:r>
            <a:r>
              <a:rPr lang="en-US" sz="2000" dirty="0" smtClean="0">
                <a:latin typeface="Times New Roman" pitchFamily="18" charset="0"/>
                <a:cs typeface="Times New Roman" pitchFamily="18" charset="0"/>
              </a:rPr>
              <a:t> carbohydrate</a:t>
            </a:r>
          </a:p>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Bất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thường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chuyển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hoá</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nuclotide</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hồng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cầu</a:t>
            </a:r>
            <a:r>
              <a:rPr lang="en-US" sz="2000" dirty="0" smtClean="0">
                <a:latin typeface="Times New Roman" pitchFamily="18" charset="0"/>
                <a:cs typeface="Times New Roman" pitchFamily="18" charset="0"/>
              </a:rPr>
              <a:t> </a:t>
            </a:r>
          </a:p>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Khiếm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khuyết</a:t>
            </a:r>
            <a:r>
              <a:rPr lang="en-US" sz="2000" dirty="0" smtClean="0">
                <a:latin typeface="Times New Roman" pitchFamily="18" charset="0"/>
                <a:cs typeface="Times New Roman" pitchFamily="18" charset="0"/>
              </a:rPr>
              <a:t> enzymes </a:t>
            </a:r>
            <a:r>
              <a:rPr lang="en-US" sz="2000" dirty="0" err="1" smtClean="0">
                <a:latin typeface="Times New Roman" pitchFamily="18" charset="0"/>
                <a:cs typeface="Times New Roman" pitchFamily="18" charset="0"/>
              </a:rPr>
              <a:t>chuyển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hoá</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đường</a:t>
            </a:r>
            <a:r>
              <a:rPr lang="en-US" sz="2000" dirty="0" smtClean="0">
                <a:latin typeface="Times New Roman" pitchFamily="18" charset="0"/>
                <a:cs typeface="Times New Roman" pitchFamily="18" charset="0"/>
              </a:rPr>
              <a:t> pentose </a:t>
            </a:r>
            <a:r>
              <a:rPr lang="en-US" sz="2000" dirty="0" err="1" smtClean="0">
                <a:latin typeface="Times New Roman" pitchFamily="18" charset="0"/>
                <a:cs typeface="Times New Roman" pitchFamily="18" charset="0"/>
              </a:rPr>
              <a:t>và</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ghutathion</a:t>
            </a:r>
            <a:endParaRPr lang="en-US" sz="2000" dirty="0" smtClean="0">
              <a:latin typeface="Times New Roman" pitchFamily="18" charset="0"/>
              <a:cs typeface="Times New Roman" pitchFamily="18" charset="0"/>
            </a:endParaRPr>
          </a:p>
          <a:p>
            <a:pPr marL="990600" lvl="1" indent="-533400" eaLnBrk="1" hangingPunct="1">
              <a:lnSpc>
                <a:spcPct val="150000"/>
              </a:lnSpc>
              <a:buFont typeface="Wingdings" pitchFamily="2" charset="2"/>
              <a:buAutoNum type="arabicPeriod"/>
              <a:defRPr/>
            </a:pPr>
            <a:r>
              <a:rPr lang="en-US" sz="2000" dirty="0" err="1" smtClean="0">
                <a:latin typeface="Times New Roman" pitchFamily="18" charset="0"/>
                <a:cs typeface="Times New Roman" pitchFamily="18" charset="0"/>
              </a:rPr>
              <a:t>Khiếm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khuyết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cấu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trúc</a:t>
            </a:r>
            <a:r>
              <a:rPr lang="en-US" sz="2000" dirty="0" smtClean="0">
                <a:latin typeface="Times New Roman" pitchFamily="18" charset="0"/>
                <a:cs typeface="Times New Roman" pitchFamily="18" charset="0"/>
              </a:rPr>
              <a:t> và </a:t>
            </a:r>
            <a:r>
              <a:rPr lang="en-US" sz="2000" dirty="0" err="1" smtClean="0">
                <a:latin typeface="Times New Roman" pitchFamily="18" charset="0"/>
                <a:cs typeface="Times New Roman" pitchFamily="18" charset="0"/>
              </a:rPr>
              <a:t>tổng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hợp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globin</a:t>
            </a:r>
            <a:r>
              <a:rPr lang="en-US" sz="2000" dirty="0" smtClean="0">
                <a:latin typeface="Times New Roman" pitchFamily="18" charset="0"/>
                <a:cs typeface="Times New Roman"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0" y="0"/>
            <a:ext cx="9144000" cy="1143000"/>
          </a:xfrm>
        </p:spPr>
        <p:txBody>
          <a:bodyPr>
            <a:noAutofit/>
          </a:bodyPr>
          <a:lstStyle/>
          <a:p>
            <a:pPr>
              <a:defRPr/>
            </a:pPr>
            <a:r>
              <a:rPr lang="en-US" sz="3600" dirty="0" smtClean="0">
                <a:latin typeface="Times New Roman" pitchFamily="18" charset="0"/>
                <a:cs typeface="Times New Roman" pitchFamily="18" charset="0"/>
              </a:rPr>
              <a:t>PHÂN LOẠI HUYẾT TÁN MẮC PHẢI</a:t>
            </a:r>
            <a:endParaRPr lang="en-US" sz="3600" b="0" dirty="0" smtClean="0">
              <a:latin typeface="Times New Roman" pitchFamily="18" charset="0"/>
              <a:cs typeface="Times New Roman" pitchFamily="18" charset="0"/>
            </a:endParaRPr>
          </a:p>
        </p:txBody>
      </p:sp>
      <p:sp>
        <p:nvSpPr>
          <p:cNvPr id="17411" name="Rectangle 3"/>
          <p:cNvSpPr>
            <a:spLocks noGrp="1" noChangeArrowheads="1"/>
          </p:cNvSpPr>
          <p:nvPr>
            <p:ph idx="1"/>
          </p:nvPr>
        </p:nvSpPr>
        <p:spPr>
          <a:xfrm>
            <a:off x="0" y="838200"/>
            <a:ext cx="9144000" cy="5791200"/>
          </a:xfrm>
        </p:spPr>
        <p:txBody>
          <a:bodyPr>
            <a:normAutofit fontScale="62500" lnSpcReduction="20000"/>
          </a:bodyPr>
          <a:lstStyle/>
          <a:p>
            <a:pPr marL="990600" lvl="1" indent="-533400" eaLnBrk="1" hangingPunct="1">
              <a:buNone/>
              <a:defRPr/>
            </a:pPr>
            <a:endParaRPr lang="en-US" dirty="0" smtClean="0">
              <a:latin typeface="Times New Roman" pitchFamily="18" charset="0"/>
              <a:cs typeface="Times New Roman" pitchFamily="18" charset="0"/>
            </a:endParaRPr>
          </a:p>
          <a:p>
            <a:pPr marL="990600" lvl="1" indent="-533400" eaLnBrk="1" hangingPunct="1">
              <a:lnSpc>
                <a:spcPct val="170000"/>
              </a:lnSpc>
              <a:buFont typeface="Wingdings" pitchFamily="2" charset="2"/>
              <a:buAutoNum type="arabicPeriod"/>
              <a:defRPr/>
            </a:pP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tán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miễn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dịch</a:t>
            </a:r>
            <a:endParaRPr lang="en-US" sz="2400" dirty="0" smtClean="0">
              <a:latin typeface="Times New Roman" pitchFamily="18" charset="0"/>
              <a:cs typeface="Times New Roman" pitchFamily="18" charset="0"/>
            </a:endParaRPr>
          </a:p>
          <a:p>
            <a:pPr marL="1390650" lvl="2" indent="-533400">
              <a:lnSpc>
                <a:spcPct val="170000"/>
              </a:lnSpc>
              <a:buFont typeface="Wingdings" pitchFamily="2" charset="2"/>
              <a:buAutoNum type="arabicPeriod"/>
              <a:defRPr/>
            </a:pPr>
            <a:r>
              <a:rPr lang="en-US" dirty="0" err="1" smtClean="0">
                <a:latin typeface="Times New Roman" pitchFamily="18" charset="0"/>
                <a:cs typeface="Times New Roman" pitchFamily="18" charset="0"/>
              </a:rPr>
              <a:t>Huyết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miễn</a:t>
            </a:r>
            <a:endParaRPr lang="en-US" dirty="0" smtClean="0">
              <a:latin typeface="Times New Roman" pitchFamily="18" charset="0"/>
              <a:cs typeface="Times New Roman" pitchFamily="18" charset="0"/>
            </a:endParaRPr>
          </a:p>
          <a:p>
            <a:pPr marL="1390650" lvl="2" indent="-533400">
              <a:lnSpc>
                <a:spcPct val="170000"/>
              </a:lnSpc>
              <a:buFont typeface="Wingdings" pitchFamily="2" charset="2"/>
              <a:buAutoNum type="arabicPeriod"/>
              <a:defRPr/>
            </a:pPr>
            <a:r>
              <a:rPr lang="en-US" dirty="0" err="1" smtClean="0">
                <a:latin typeface="Times New Roman" pitchFamily="18" charset="0"/>
                <a:cs typeface="Times New Roman" pitchFamily="18" charset="0"/>
              </a:rPr>
              <a:t>Huyết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đồng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dị</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miễn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dịch</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truyền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lầm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nhóm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máu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đồng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nhóm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máu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mẹ</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con, </a:t>
            </a:r>
            <a:r>
              <a:rPr lang="en-US" dirty="0" err="1" smtClean="0">
                <a:latin typeface="Times New Roman" pitchFamily="18" charset="0"/>
                <a:cs typeface="Times New Roman" pitchFamily="18" charset="0"/>
              </a:rPr>
              <a:t>ghép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tuỷ</a:t>
            </a:r>
            <a:endParaRPr lang="en-US" dirty="0" smtClean="0">
              <a:latin typeface="Times New Roman" pitchFamily="18" charset="0"/>
              <a:cs typeface="Times New Roman" pitchFamily="18" charset="0"/>
            </a:endParaRPr>
          </a:p>
          <a:p>
            <a:pPr marL="1390650" lvl="2" indent="-533400">
              <a:lnSpc>
                <a:spcPct val="170000"/>
              </a:lnSpc>
              <a:buFont typeface="Wingdings" pitchFamily="2" charset="2"/>
              <a:buAutoNum type="arabicPeriod"/>
              <a:defRPr/>
            </a:pPr>
            <a:r>
              <a:rPr lang="en-US" dirty="0" err="1" smtClean="0">
                <a:latin typeface="Times New Roman" pitchFamily="18" charset="0"/>
                <a:cs typeface="Times New Roman" pitchFamily="18" charset="0"/>
              </a:rPr>
              <a:t>Huyết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tán</a:t>
            </a:r>
            <a:r>
              <a:rPr lang="en-US" dirty="0" smtClean="0">
                <a:latin typeface="Times New Roman" pitchFamily="18" charset="0"/>
                <a:cs typeface="Times New Roman" pitchFamily="18" charset="0"/>
              </a:rPr>
              <a:t> do </a:t>
            </a:r>
            <a:r>
              <a:rPr lang="en-US" dirty="0" err="1" smtClean="0">
                <a:latin typeface="Times New Roman" pitchFamily="18" charset="0"/>
                <a:cs typeface="Times New Roman" pitchFamily="18" charset="0"/>
              </a:rPr>
              <a:t>thuốc</a:t>
            </a:r>
            <a:endParaRPr lang="en-US" dirty="0" smtClean="0">
              <a:latin typeface="Times New Roman" pitchFamily="18" charset="0"/>
              <a:cs typeface="Times New Roman" pitchFamily="18" charset="0"/>
            </a:endParaRPr>
          </a:p>
          <a:p>
            <a:pPr marL="990600" lvl="1" indent="-533400" eaLnBrk="1" hangingPunct="1">
              <a:lnSpc>
                <a:spcPct val="170000"/>
              </a:lnSpc>
              <a:buFont typeface="Wingdings" pitchFamily="2" charset="2"/>
              <a:buAutoNum type="arabicPeriod"/>
              <a:defRPr/>
            </a:pPr>
            <a:r>
              <a:rPr lang="en-US" sz="2400" dirty="0" err="1" smtClean="0">
                <a:latin typeface="Times New Roman" pitchFamily="18" charset="0"/>
                <a:cs typeface="Times New Roman" pitchFamily="18" charset="0"/>
              </a:rPr>
              <a:t>Hội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chứng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mảnh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vỡ</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a:t>
            </a:r>
          </a:p>
          <a:p>
            <a:pPr marL="1390650" lvl="2" indent="-533400">
              <a:lnSpc>
                <a:spcPct val="170000"/>
              </a:lnSpc>
              <a:buFont typeface="Wingdings" pitchFamily="2" charset="2"/>
              <a:buAutoNum type="arabicPeriod"/>
              <a:defRPr/>
            </a:pPr>
            <a:r>
              <a:rPr lang="en-US" dirty="0" err="1" smtClean="0">
                <a:latin typeface="Times New Roman" pitchFamily="18" charset="0"/>
                <a:cs typeface="Times New Roman" pitchFamily="18" charset="0"/>
              </a:rPr>
              <a:t>Ghép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mạch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máu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thay</a:t>
            </a:r>
            <a:r>
              <a:rPr lang="en-US" dirty="0" smtClean="0">
                <a:latin typeface="Times New Roman" pitchFamily="18" charset="0"/>
                <a:cs typeface="Times New Roman" pitchFamily="18" charset="0"/>
              </a:rPr>
              <a:t> van </a:t>
            </a:r>
            <a:r>
              <a:rPr lang="en-US" dirty="0" err="1" smtClean="0">
                <a:latin typeface="Times New Roman" pitchFamily="18" charset="0"/>
                <a:cs typeface="Times New Roman" pitchFamily="18" charset="0"/>
              </a:rPr>
              <a:t>tim</a:t>
            </a:r>
            <a:endParaRPr lang="en-US" dirty="0" smtClean="0">
              <a:latin typeface="Times New Roman" pitchFamily="18" charset="0"/>
              <a:cs typeface="Times New Roman" pitchFamily="18" charset="0"/>
            </a:endParaRPr>
          </a:p>
          <a:p>
            <a:pPr marL="1390650" lvl="2" indent="-533400">
              <a:lnSpc>
                <a:spcPct val="170000"/>
              </a:lnSpc>
              <a:buFont typeface="Wingdings" pitchFamily="2" charset="2"/>
              <a:buAutoNum type="arabicPeriod"/>
              <a:defRPr/>
            </a:pPr>
            <a:r>
              <a:rPr lang="en-US" dirty="0" err="1" smtClean="0">
                <a:latin typeface="Times New Roman" pitchFamily="18" charset="0"/>
                <a:cs typeface="Times New Roman" pitchFamily="18" charset="0"/>
              </a:rPr>
              <a:t>Tắc</a:t>
            </a:r>
            <a:r>
              <a:rPr lang="en-US" dirty="0" smtClean="0">
                <a:latin typeface="Times New Roman" pitchFamily="18" charset="0"/>
                <a:cs typeface="Times New Roman" pitchFamily="18" charset="0"/>
              </a:rPr>
              <a:t> vi </a:t>
            </a:r>
            <a:r>
              <a:rPr lang="en-US" dirty="0" err="1" smtClean="0">
                <a:latin typeface="Times New Roman" pitchFamily="18" charset="0"/>
                <a:cs typeface="Times New Roman" pitchFamily="18" charset="0"/>
              </a:rPr>
              <a:t>mao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mạch</a:t>
            </a:r>
            <a:r>
              <a:rPr lang="en-US" dirty="0" smtClean="0">
                <a:latin typeface="Times New Roman" pitchFamily="18" charset="0"/>
                <a:cs typeface="Times New Roman" pitchFamily="18" charset="0"/>
              </a:rPr>
              <a:t>: TTP, HUS,DIC, </a:t>
            </a:r>
            <a:r>
              <a:rPr lang="en-US" dirty="0" err="1" smtClean="0">
                <a:latin typeface="Times New Roman" pitchFamily="18" charset="0"/>
                <a:cs typeface="Times New Roman" pitchFamily="18" charset="0"/>
              </a:rPr>
              <a:t>tiền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giật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não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mô</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cầu</a:t>
            </a:r>
            <a:endParaRPr lang="en-US" dirty="0" smtClean="0">
              <a:latin typeface="Times New Roman" pitchFamily="18" charset="0"/>
              <a:cs typeface="Times New Roman" pitchFamily="18" charset="0"/>
            </a:endParaRPr>
          </a:p>
          <a:p>
            <a:pPr marL="990600" lvl="1" indent="-533400" eaLnBrk="1" hangingPunct="1">
              <a:lnSpc>
                <a:spcPct val="170000"/>
              </a:lnSpc>
              <a:buFont typeface="Wingdings" pitchFamily="2" charset="2"/>
              <a:buAutoNum type="arabicPeriod"/>
              <a:defRPr/>
            </a:pPr>
            <a:r>
              <a:rPr lang="en-US" sz="2400" dirty="0" err="1" smtClean="0">
                <a:latin typeface="Times New Roman" pitchFamily="18" charset="0"/>
                <a:cs typeface="Times New Roman" pitchFamily="18" charset="0"/>
              </a:rPr>
              <a:t>Tác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bên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ngoài</a:t>
            </a:r>
            <a:endParaRPr lang="en-US" sz="2400" dirty="0" smtClean="0">
              <a:latin typeface="Times New Roman" pitchFamily="18" charset="0"/>
              <a:cs typeface="Times New Roman" pitchFamily="18" charset="0"/>
            </a:endParaRPr>
          </a:p>
          <a:p>
            <a:pPr marL="1390650" lvl="2" indent="-533400">
              <a:lnSpc>
                <a:spcPct val="170000"/>
              </a:lnSpc>
              <a:buFont typeface="Wingdings" pitchFamily="2" charset="2"/>
              <a:buAutoNum type="arabicPeriod"/>
              <a:defRPr/>
            </a:pPr>
            <a:r>
              <a:rPr lang="en-US" dirty="0" err="1" smtClean="0">
                <a:latin typeface="Times New Roman" pitchFamily="18" charset="0"/>
                <a:cs typeface="Times New Roman" pitchFamily="18" charset="0"/>
              </a:rPr>
              <a:t>Nhiễm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trùng</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Sốt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rét</a:t>
            </a:r>
            <a:r>
              <a:rPr lang="en-US" dirty="0" smtClean="0">
                <a:latin typeface="Times New Roman" pitchFamily="18" charset="0"/>
                <a:cs typeface="Times New Roman" pitchFamily="18" charset="0"/>
              </a:rPr>
              <a:t>, Clostridia</a:t>
            </a:r>
          </a:p>
          <a:p>
            <a:pPr marL="1390650" lvl="2" indent="-533400">
              <a:lnSpc>
                <a:spcPct val="170000"/>
              </a:lnSpc>
              <a:buFont typeface="Wingdings" pitchFamily="2" charset="2"/>
              <a:buAutoNum type="arabicPeriod"/>
              <a:defRPr/>
            </a:pPr>
            <a:r>
              <a:rPr lang="en-US" dirty="0" err="1" smtClean="0">
                <a:latin typeface="Times New Roman" pitchFamily="18" charset="0"/>
                <a:cs typeface="Times New Roman" pitchFamily="18" charset="0"/>
              </a:rPr>
              <a:t>Tác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hoá</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lý</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hoá</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phỏng</a:t>
            </a:r>
            <a:r>
              <a:rPr lang="en-US" dirty="0" smtClean="0">
                <a:latin typeface="Times New Roman" pitchFamily="18" charset="0"/>
                <a:cs typeface="Times New Roman" pitchFamily="18" charset="0"/>
              </a:rPr>
              <a:t>,</a:t>
            </a:r>
          </a:p>
          <a:p>
            <a:pPr marL="990600" lvl="1" indent="-533400" eaLnBrk="1" hangingPunct="1">
              <a:lnSpc>
                <a:spcPct val="170000"/>
              </a:lnSpc>
              <a:buFont typeface="Wingdings" pitchFamily="2" charset="2"/>
              <a:buAutoNum type="arabicPeriod"/>
              <a:defRPr/>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Bệnh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lý</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thứ</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phát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bệnh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bệnh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thận</a:t>
            </a:r>
            <a:endParaRPr lang="en-US" sz="2400" dirty="0" smtClean="0">
              <a:latin typeface="Times New Roman" pitchFamily="18" charset="0"/>
              <a:cs typeface="Times New Roman" pitchFamily="18" charset="0"/>
            </a:endParaRPr>
          </a:p>
          <a:p>
            <a:pPr marL="990600" lvl="1" indent="-533400" eaLnBrk="1" hangingPunct="1">
              <a:lnSpc>
                <a:spcPct val="170000"/>
              </a:lnSpc>
              <a:buFont typeface="Wingdings" pitchFamily="2" charset="2"/>
              <a:buAutoNum type="arabicPeriod"/>
              <a:defRPr/>
            </a:pPr>
            <a:r>
              <a:rPr lang="en-US" sz="2400" dirty="0" err="1" smtClean="0">
                <a:latin typeface="Times New Roman" pitchFamily="18" charset="0"/>
                <a:cs typeface="Times New Roman" pitchFamily="18" charset="0"/>
              </a:rPr>
              <a:t>Tiểu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sắc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tố</a:t>
            </a:r>
            <a:r>
              <a:rPr lang="en-US" sz="2400" dirty="0" smtClean="0">
                <a:latin typeface="Times New Roman" pitchFamily="18" charset="0"/>
                <a:cs typeface="Times New Roman" pitchFamily="18" charset="0"/>
              </a:rPr>
              <a:t> do </a:t>
            </a:r>
            <a:r>
              <a:rPr lang="en-US" sz="2400" dirty="0" err="1" smtClean="0">
                <a:latin typeface="Times New Roman" pitchFamily="18" charset="0"/>
                <a:cs typeface="Times New Roman" pitchFamily="18" charset="0"/>
              </a:rPr>
              <a:t>chạy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bộ</a:t>
            </a:r>
            <a:endParaRPr lang="en-US" sz="2400" dirty="0" smtClean="0">
              <a:latin typeface="Times New Roman" pitchFamily="18" charset="0"/>
              <a:cs typeface="Times New Roman" pitchFamily="18" charset="0"/>
            </a:endParaRPr>
          </a:p>
          <a:p>
            <a:pPr marL="990600" lvl="1" indent="-533400" eaLnBrk="1" hangingPunct="1">
              <a:lnSpc>
                <a:spcPct val="170000"/>
              </a:lnSpc>
              <a:buFont typeface="Wingdings" pitchFamily="2" charset="2"/>
              <a:buAutoNum type="arabicPeriod"/>
              <a:defRPr/>
            </a:pPr>
            <a:r>
              <a:rPr lang="en-US" sz="2400" dirty="0" err="1" smtClean="0">
                <a:latin typeface="Times New Roman" pitchFamily="18" charset="0"/>
                <a:cs typeface="Times New Roman" pitchFamily="18" charset="0"/>
              </a:rPr>
              <a:t>Tiểu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sắc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tố</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về</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đêm</a:t>
            </a:r>
            <a:endParaRPr lang="en-US" sz="2400" dirty="0" smtClean="0">
              <a:latin typeface="Times New Roman" pitchFamily="18" charset="0"/>
              <a:cs typeface="Times New Roman" pitchFamily="18" charset="0"/>
            </a:endParaRPr>
          </a:p>
          <a:p>
            <a:pPr marL="990600" lvl="1" indent="-533400" eaLnBrk="1" hangingPunct="1">
              <a:lnSpc>
                <a:spcPct val="170000"/>
              </a:lnSpc>
              <a:buFont typeface="Wingdings" pitchFamily="2" charset="2"/>
              <a:buAutoNum type="arabicPeriod"/>
              <a:defRPr/>
            </a:pPr>
            <a:r>
              <a:rPr lang="en-US" sz="2400" dirty="0" err="1" smtClean="0">
                <a:latin typeface="Times New Roman" pitchFamily="18" charset="0"/>
                <a:cs typeface="Times New Roman" pitchFamily="18" charset="0"/>
              </a:rPr>
              <a:t>Linh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tinh</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giảm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phosphat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máu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thiếu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vitamine</a:t>
            </a:r>
            <a:r>
              <a:rPr lang="en-US" sz="2400" dirty="0" smtClean="0">
                <a:latin typeface="Times New Roman" pitchFamily="18" charset="0"/>
                <a:cs typeface="Times New Roman" pitchFamily="18" charset="0"/>
              </a:rPr>
              <a:t> E ở </a:t>
            </a:r>
            <a:r>
              <a:rPr lang="en-US" sz="2400" dirty="0" err="1" smtClean="0">
                <a:latin typeface="Times New Roman" pitchFamily="18" charset="0"/>
                <a:cs typeface="Times New Roman" pitchFamily="18" charset="0"/>
              </a:rPr>
              <a:t>trẻ</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sơ</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sinh</a:t>
            </a:r>
            <a:endParaRPr lang="en-US" sz="2400" dirty="0" smtClean="0">
              <a:latin typeface="Times New Roman" pitchFamily="18" charset="0"/>
              <a:cs typeface="Times New Roman" pitchFamily="18" charset="0"/>
            </a:endParaRPr>
          </a:p>
          <a:p>
            <a:pPr marL="990600" lvl="1" indent="-533400" eaLnBrk="1" hangingPunct="1">
              <a:lnSpc>
                <a:spcPct val="170000"/>
              </a:lnSpc>
              <a:buFont typeface="Wingdings" pitchFamily="2" charset="2"/>
              <a:buAutoNum type="arabicPeriod"/>
              <a:defRPr/>
            </a:pPr>
            <a:endParaRPr lang="en-US" sz="2400" dirty="0" smtClean="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Autofit/>
          </a:bodyPr>
          <a:lstStyle/>
          <a:p>
            <a:r>
              <a:rPr lang="en-US" sz="2400" dirty="0" smtClean="0">
                <a:latin typeface="Times New Roman" pitchFamily="18" charset="0"/>
                <a:cs typeface="Times New Roman" pitchFamily="18" charset="0"/>
              </a:rPr>
              <a:t>Sự  </a:t>
            </a:r>
            <a:r>
              <a:rPr lang="en-US" sz="2400" dirty="0" err="1" smtClean="0">
                <a:latin typeface="Times New Roman" pitchFamily="18" charset="0"/>
                <a:cs typeface="Times New Roman" pitchFamily="18" charset="0"/>
              </a:rPr>
              <a:t>phân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huỷ</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hồng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bình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thường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xảy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ngoại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mạch</a:t>
            </a:r>
            <a:r>
              <a:rPr lang="en-US" sz="2400" dirty="0" smtClean="0">
                <a:latin typeface="Times New Roman" pitchFamily="18" charset="0"/>
                <a:cs typeface="Times New Roman" pitchFamily="18" charset="0"/>
              </a:rPr>
              <a:t> do </a:t>
            </a:r>
            <a:r>
              <a:rPr lang="en-US" sz="2400" dirty="0" err="1" smtClean="0">
                <a:latin typeface="Times New Roman" pitchFamily="18" charset="0"/>
                <a:cs typeface="Times New Roman" pitchFamily="18" charset="0"/>
              </a:rPr>
              <a:t>đại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thực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bào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Huyết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tán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nội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mạch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xuất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trong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tình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huống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bất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thường</a:t>
            </a:r>
            <a:endParaRPr lang="en-US" sz="2400" dirty="0"/>
          </a:p>
        </p:txBody>
      </p:sp>
      <p:pic>
        <p:nvPicPr>
          <p:cNvPr id="4" name="Content Placeholder 3" descr="4"/>
          <p:cNvPicPr>
            <a:picLocks noGrp="1" noChangeAspect="1" noChangeArrowheads="1"/>
          </p:cNvPicPr>
          <p:nvPr>
            <p:ph idx="1"/>
          </p:nvPr>
        </p:nvPicPr>
        <p:blipFill>
          <a:blip r:embed="rId2" cstate="print"/>
          <a:srcRect/>
          <a:stretch>
            <a:fillRect/>
          </a:stretch>
        </p:blipFill>
        <p:spPr>
          <a:xfrm>
            <a:off x="533400" y="1673192"/>
            <a:ext cx="7772400" cy="4727607"/>
          </a:xfr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3600" dirty="0" smtClean="0">
                <a:latin typeface="Times New Roman" pitchFamily="18" charset="0"/>
                <a:cs typeface="Times New Roman" pitchFamily="18" charset="0"/>
              </a:rPr>
              <a:t>ĐẶC ĐIỂM  TMHT NỘI MẠCH</a:t>
            </a:r>
            <a:endParaRPr lang="en-US" sz="3600" dirty="0"/>
          </a:p>
        </p:txBody>
      </p:sp>
      <p:sp>
        <p:nvSpPr>
          <p:cNvPr id="9" name="Text Placeholder 8"/>
          <p:cNvSpPr>
            <a:spLocks noGrp="1"/>
          </p:cNvSpPr>
          <p:nvPr>
            <p:ph type="body" idx="1"/>
          </p:nvPr>
        </p:nvSpPr>
        <p:spPr>
          <a:xfrm>
            <a:off x="304800" y="1535113"/>
            <a:ext cx="4192588" cy="639762"/>
          </a:xfrm>
        </p:spPr>
        <p:txBody>
          <a:bodyPr>
            <a:normAutofit fontScale="92500"/>
          </a:bodyPr>
          <a:lstStyle/>
          <a:p>
            <a:r>
              <a:rPr lang="en-US" b="0" dirty="0" err="1" smtClean="0">
                <a:latin typeface="Times New Roman" pitchFamily="18" charset="0"/>
                <a:cs typeface="Times New Roman" pitchFamily="18" charset="0"/>
              </a:rPr>
              <a:t>Huyết</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tương</a:t>
            </a:r>
            <a:r>
              <a:rPr lang="en-US" b="0" dirty="0" smtClean="0">
                <a:latin typeface="Times New Roman" pitchFamily="18" charset="0"/>
                <a:cs typeface="Times New Roman" pitchFamily="18" charset="0"/>
              </a:rPr>
              <a:t> TMHT </a:t>
            </a:r>
            <a:r>
              <a:rPr lang="en-US" b="0" dirty="0" err="1" smtClean="0">
                <a:latin typeface="Times New Roman" pitchFamily="18" charset="0"/>
                <a:cs typeface="Times New Roman" pitchFamily="18" charset="0"/>
              </a:rPr>
              <a:t>nội</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mạch</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nặng</a:t>
            </a:r>
            <a:endParaRPr lang="en-US" b="0" dirty="0" smtClean="0">
              <a:latin typeface="Times New Roman" pitchFamily="18" charset="0"/>
              <a:cs typeface="Times New Roman" pitchFamily="18" charset="0"/>
            </a:endParaRPr>
          </a:p>
        </p:txBody>
      </p:sp>
      <p:pic>
        <p:nvPicPr>
          <p:cNvPr id="7" name="Picture 2" descr="D:\My Documents\My Scans\2010-04 (Apr)\scan0014.jpg"/>
          <p:cNvPicPr>
            <a:picLocks noGrp="1" noChangeAspect="1" noChangeArrowheads="1"/>
          </p:cNvPicPr>
          <p:nvPr>
            <p:ph sz="half" idx="2"/>
          </p:nvPr>
        </p:nvPicPr>
        <p:blipFill>
          <a:blip r:embed="rId2"/>
          <a:stretch>
            <a:fillRect/>
          </a:stretch>
        </p:blipFill>
        <p:spPr>
          <a:xfrm>
            <a:off x="1444022" y="2861215"/>
            <a:ext cx="2066544" cy="2578608"/>
          </a:xfrm>
          <a:noFill/>
        </p:spPr>
      </p:pic>
      <p:sp>
        <p:nvSpPr>
          <p:cNvPr id="10" name="Text Placeholder 9"/>
          <p:cNvSpPr>
            <a:spLocks noGrp="1"/>
          </p:cNvSpPr>
          <p:nvPr>
            <p:ph type="body" sz="quarter" idx="3"/>
          </p:nvPr>
        </p:nvSpPr>
        <p:spPr>
          <a:xfrm>
            <a:off x="4645025" y="1535113"/>
            <a:ext cx="4498975" cy="639762"/>
          </a:xfrm>
        </p:spPr>
        <p:txBody>
          <a:bodyPr>
            <a:normAutofit fontScale="92500" lnSpcReduction="20000"/>
          </a:bodyPr>
          <a:lstStyle/>
          <a:p>
            <a:pPr>
              <a:defRPr/>
            </a:pPr>
            <a:r>
              <a:rPr lang="en-US" b="0" dirty="0" err="1" smtClean="0">
                <a:latin typeface="Times New Roman" pitchFamily="18" charset="0"/>
                <a:cs typeface="Times New Roman" pitchFamily="18" charset="0"/>
              </a:rPr>
              <a:t>Diễn</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tiến</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nước</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tiểuTMHT</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nội</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mạch</a:t>
            </a:r>
            <a:r>
              <a:rPr lang="en-US" b="0" dirty="0" smtClean="0">
                <a:latin typeface="Times New Roman" pitchFamily="18" charset="0"/>
                <a:cs typeface="Times New Roman" pitchFamily="18" charset="0"/>
              </a:rPr>
              <a:t> </a:t>
            </a:r>
            <a:r>
              <a:rPr lang="en-US" b="0" dirty="0" err="1" smtClean="0">
                <a:latin typeface="Times New Roman" pitchFamily="18" charset="0"/>
                <a:cs typeface="Times New Roman" pitchFamily="18" charset="0"/>
              </a:rPr>
              <a:t>nặng</a:t>
            </a:r>
            <a:endParaRPr lang="en-US" b="0" dirty="0">
              <a:latin typeface="Times New Roman" pitchFamily="18" charset="0"/>
              <a:cs typeface="Times New Roman" pitchFamily="18" charset="0"/>
            </a:endParaRPr>
          </a:p>
        </p:txBody>
      </p:sp>
      <p:pic>
        <p:nvPicPr>
          <p:cNvPr id="12" name="Picture 3" descr="D:\My Documents\My Scans\2010-04 (Apr)\scan0015.jpg"/>
          <p:cNvPicPr>
            <a:picLocks noGrp="1" noChangeAspect="1" noChangeArrowheads="1"/>
          </p:cNvPicPr>
          <p:nvPr>
            <p:ph sz="quarter" idx="4"/>
          </p:nvPr>
        </p:nvPicPr>
        <p:blipFill>
          <a:blip r:embed="rId3"/>
          <a:srcRect/>
          <a:stretch>
            <a:fillRect/>
          </a:stretch>
        </p:blipFill>
        <p:spPr>
          <a:xfrm>
            <a:off x="4645025" y="2667000"/>
            <a:ext cx="4270375" cy="3276600"/>
          </a:xfr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1583</TotalTime>
  <Words>2470</Words>
  <Application>Microsoft Office PowerPoint</Application>
  <PresentationFormat>On-screen Show (4:3)</PresentationFormat>
  <Paragraphs>473</Paragraphs>
  <Slides>54</Slides>
  <Notes>1</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TIẾP CẬN HỘI CHỨNG HUYẾT TÁN TRẺ EM </vt:lpstr>
      <vt:lpstr>ĐỊNH NGHĨA</vt:lpstr>
      <vt:lpstr>PHẾT MÁU &amp; PHẾT TỦY : BÌNH THƯỜNG &amp; TĂNG SINH DÒNG HỒNG CẦU</vt:lpstr>
      <vt:lpstr>LỊCH SỬ BỆNH</vt:lpstr>
      <vt:lpstr> PHÂN LOẠI HUYẾT TÁN</vt:lpstr>
      <vt:lpstr>PHÂN LOẠI : HUYẾT TÁN DI TRUYỀN  </vt:lpstr>
      <vt:lpstr>PHÂN LOẠI HUYẾT TÁN MẮC PHẢI</vt:lpstr>
      <vt:lpstr>Sự  phân huỷ hồng cầu bình thường xảy ra ngoại mạch do đại thực bào. Huyết tán nội mạch xuất hiện trong vài tình huống bất thường</vt:lpstr>
      <vt:lpstr>ĐẶC ĐIỂM  TMHT NỘI MẠCH</vt:lpstr>
      <vt:lpstr>TRIỆU CHỨNG LÂM SÀNG</vt:lpstr>
      <vt:lpstr>Slide 11</vt:lpstr>
      <vt:lpstr>Slide 12</vt:lpstr>
      <vt:lpstr>CẬN LÂM SÀNG:DẤU HIỆU TĂNG PHÁ HỦY HC</vt:lpstr>
      <vt:lpstr>CẬN LÂM SÀNG:DẤU HIỆU TĂNG PHÁ HỦY HC</vt:lpstr>
      <vt:lpstr>CẬN LÂM SÀNG:DẤU HIỆU TĂNG PHÁ HỦY HC</vt:lpstr>
      <vt:lpstr>CẬN LÂM SÀNG: DẤU HIỆU TĂNG SẢN XUẤT HỒNG CẦU</vt:lpstr>
      <vt:lpstr>TÓM TẮT  CHẨN ĐOÁN THIẾU MÁU  HUYẾT TÁN </vt:lpstr>
      <vt:lpstr>Slide 18</vt:lpstr>
      <vt:lpstr>Slide 19</vt:lpstr>
      <vt:lpstr>ERYTHROCYTE LIFE SPAN IN HA</vt:lpstr>
      <vt:lpstr>RET &amp; MCV IN HA</vt:lpstr>
      <vt:lpstr>CHẨN ĐOÁN NGUYÊN NHÂN HUYẾT TÁN </vt:lpstr>
      <vt:lpstr>TIẾN TRÌNH CHẨN ĐOÁN TMHT</vt:lpstr>
      <vt:lpstr>IMMUNE HAEMOLYTIC ANEMIA </vt:lpstr>
      <vt:lpstr>Figure 13-5 Model of the pathophysiology of hereditary spherocytosis. (Adapted from Wyngaarden JB, et al [eds]: Cecil Textbook of Medicine, 19th ed. Philadelphia, WB Saunders, 1992, p. 859.)  </vt:lpstr>
      <vt:lpstr>Figure 13-2 Schematic of splenic sinus (electron micrograph). A red cell is in the process of squeezing from the red pulp cords into the sinus lumen.  Note the degree of deformability required for red cells to pass through the wall of the sinus.</vt:lpstr>
      <vt:lpstr>Figure 13-4 Schematic representation of the red cell membrane cytoskeleton and alterations leading to spherocytosis and hemolysis. Mutations weakening interactions involving a- spectrin, b-spectrin, ankyrin, band 4.2, or band 3 all cause the normal biconcave red cell to lose membrane fragments and adopt a spherical shape. Such spherocytic cells are less deformable than normal and therefore become trapped in the splenic cords, where they are phagocytosed by macrophages.</vt:lpstr>
      <vt:lpstr>Slide 28</vt:lpstr>
      <vt:lpstr>XÉT NGHIỆM SỨC BỀN HỒNG CẦU  ( H. KJELDSBERG)</vt:lpstr>
      <vt:lpstr>THIẾU MEN G6PD</vt:lpstr>
      <vt:lpstr>Slide 31</vt:lpstr>
      <vt:lpstr>Slide 32</vt:lpstr>
      <vt:lpstr>HEREDITARY SPHEROCYTOSIS</vt:lpstr>
      <vt:lpstr>HEREDITARY SPHEROCYTOSIS</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BỆNH  HỒNG CẦU HÌNH CẦU </vt:lpstr>
      <vt:lpstr>Slide 53</vt:lpstr>
      <vt:lpstr>ĐẶC ĐiỂM HUYET HOC CON &amp;  CHA ME</vt:lpstr>
    </vt:vector>
  </TitlesOfParts>
  <Company>Workgroup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EVANS SYNDROME</dc:title>
  <dc:creator>User</dc:creator>
  <cp:lastModifiedBy>User</cp:lastModifiedBy>
  <cp:revision>193</cp:revision>
  <dcterms:created xsi:type="dcterms:W3CDTF">2008-09-29T16:11:09Z</dcterms:created>
  <dcterms:modified xsi:type="dcterms:W3CDTF">2012-11-09T17:53:47Z</dcterms:modified>
</cp:coreProperties>
</file>